
<file path=[Content_Types].xml><?xml version="1.0" encoding="utf-8"?>
<Types xmlns="http://schemas.openxmlformats.org/package/2006/content-types">
  <Default Extension="png" ContentType="image/pn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handoutMasterIdLst>
    <p:handoutMasterId r:id="rId14"/>
  </p:handoutMasterIdLst>
  <p:sldIdLst>
    <p:sldId id="256" r:id="rId2"/>
    <p:sldId id="429" r:id="rId3"/>
    <p:sldId id="431" r:id="rId4"/>
    <p:sldId id="426" r:id="rId5"/>
    <p:sldId id="408" r:id="rId6"/>
    <p:sldId id="370" r:id="rId7"/>
    <p:sldId id="410" r:id="rId8"/>
    <p:sldId id="409" r:id="rId9"/>
    <p:sldId id="401" r:id="rId10"/>
    <p:sldId id="371" r:id="rId11"/>
    <p:sldId id="380" r:id="rId12"/>
  </p:sldIdLst>
  <p:sldSz cx="9144000" cy="6858000" type="screen4x3"/>
  <p:notesSz cx="6797675" cy="9928225"/>
  <p:defaultTextStyle>
    <a:defPPr>
      <a:defRPr lang="de-DE"/>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E5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712" autoAdjust="0"/>
  </p:normalViewPr>
  <p:slideViewPr>
    <p:cSldViewPr>
      <p:cViewPr varScale="1">
        <p:scale>
          <a:sx n="70" d="100"/>
          <a:sy n="70" d="100"/>
        </p:scale>
        <p:origin x="1204" y="60"/>
      </p:cViewPr>
      <p:guideLst>
        <p:guide orient="horz" pos="2160"/>
        <p:guide pos="2880"/>
      </p:guideLst>
    </p:cSldViewPr>
  </p:slideViewPr>
  <p:notesTextViewPr>
    <p:cViewPr>
      <p:scale>
        <a:sx n="3" d="2"/>
        <a:sy n="3" d="2"/>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2944813" cy="496888"/>
          </a:xfrm>
          <a:prstGeom prst="rect">
            <a:avLst/>
          </a:prstGeom>
          <a:noFill/>
          <a:ln>
            <a:noFill/>
          </a:ln>
        </p:spPr>
        <p:txBody>
          <a:bodyPr vert="horz" wrap="square" lIns="92133" tIns="46066" rIns="92133" bIns="46066" numCol="1" anchor="t" anchorCtr="0" compatLnSpc="1">
            <a:prstTxWarp prst="textNoShape">
              <a:avLst/>
            </a:prstTxWarp>
          </a:bodyPr>
          <a:lstStyle>
            <a:lvl1pPr defTabSz="920750" eaLnBrk="1" hangingPunct="1">
              <a:defRPr sz="1200">
                <a:latin typeface="Arial" panose="020B0604020202020204" pitchFamily="34" charset="0"/>
              </a:defRPr>
            </a:lvl1pPr>
          </a:lstStyle>
          <a:p>
            <a:pPr>
              <a:defRPr/>
            </a:pPr>
            <a:endParaRPr lang="de-DE" altLang="de-DE"/>
          </a:p>
        </p:txBody>
      </p:sp>
      <p:sp>
        <p:nvSpPr>
          <p:cNvPr id="19459" name="Rectangle 3"/>
          <p:cNvSpPr>
            <a:spLocks noGrp="1" noChangeArrowheads="1"/>
          </p:cNvSpPr>
          <p:nvPr>
            <p:ph type="dt" sz="quarter" idx="1"/>
          </p:nvPr>
        </p:nvSpPr>
        <p:spPr bwMode="auto">
          <a:xfrm>
            <a:off x="3851275" y="0"/>
            <a:ext cx="2944813" cy="496888"/>
          </a:xfrm>
          <a:prstGeom prst="rect">
            <a:avLst/>
          </a:prstGeom>
          <a:noFill/>
          <a:ln>
            <a:noFill/>
          </a:ln>
        </p:spPr>
        <p:txBody>
          <a:bodyPr vert="horz" wrap="square" lIns="92133" tIns="46066" rIns="92133" bIns="46066" numCol="1" anchor="t" anchorCtr="0" compatLnSpc="1">
            <a:prstTxWarp prst="textNoShape">
              <a:avLst/>
            </a:prstTxWarp>
          </a:bodyPr>
          <a:lstStyle>
            <a:lvl1pPr algn="r" defTabSz="920750" eaLnBrk="1" hangingPunct="1">
              <a:defRPr sz="1200">
                <a:latin typeface="Arial" panose="020B0604020202020204" pitchFamily="34" charset="0"/>
              </a:defRPr>
            </a:lvl1pPr>
          </a:lstStyle>
          <a:p>
            <a:pPr>
              <a:defRPr/>
            </a:pPr>
            <a:endParaRPr lang="de-DE" altLang="de-DE"/>
          </a:p>
        </p:txBody>
      </p:sp>
      <p:sp>
        <p:nvSpPr>
          <p:cNvPr id="19460" name="Rectangle 4"/>
          <p:cNvSpPr>
            <a:spLocks noGrp="1" noChangeArrowheads="1"/>
          </p:cNvSpPr>
          <p:nvPr>
            <p:ph type="ftr" sz="quarter" idx="2"/>
          </p:nvPr>
        </p:nvSpPr>
        <p:spPr bwMode="auto">
          <a:xfrm>
            <a:off x="0" y="9429750"/>
            <a:ext cx="2944813" cy="496888"/>
          </a:xfrm>
          <a:prstGeom prst="rect">
            <a:avLst/>
          </a:prstGeom>
          <a:noFill/>
          <a:ln>
            <a:noFill/>
          </a:ln>
        </p:spPr>
        <p:txBody>
          <a:bodyPr vert="horz" wrap="square" lIns="92133" tIns="46066" rIns="92133" bIns="46066" numCol="1" anchor="b" anchorCtr="0" compatLnSpc="1">
            <a:prstTxWarp prst="textNoShape">
              <a:avLst/>
            </a:prstTxWarp>
          </a:bodyPr>
          <a:lstStyle>
            <a:lvl1pPr defTabSz="920750" eaLnBrk="1" hangingPunct="1">
              <a:defRPr sz="1200">
                <a:latin typeface="Arial" panose="020B0604020202020204" pitchFamily="34" charset="0"/>
              </a:defRPr>
            </a:lvl1pPr>
          </a:lstStyle>
          <a:p>
            <a:pPr>
              <a:defRPr/>
            </a:pPr>
            <a:endParaRPr lang="de-DE" altLang="de-DE"/>
          </a:p>
        </p:txBody>
      </p:sp>
      <p:sp>
        <p:nvSpPr>
          <p:cNvPr id="19461" name="Rectangle 5"/>
          <p:cNvSpPr>
            <a:spLocks noGrp="1" noChangeArrowheads="1"/>
          </p:cNvSpPr>
          <p:nvPr>
            <p:ph type="sldNum" sz="quarter" idx="3"/>
          </p:nvPr>
        </p:nvSpPr>
        <p:spPr bwMode="auto">
          <a:xfrm>
            <a:off x="3851275" y="9429750"/>
            <a:ext cx="2944813" cy="496888"/>
          </a:xfrm>
          <a:prstGeom prst="rect">
            <a:avLst/>
          </a:prstGeom>
          <a:noFill/>
          <a:ln>
            <a:noFill/>
          </a:ln>
        </p:spPr>
        <p:txBody>
          <a:bodyPr vert="horz" wrap="square" lIns="92133" tIns="46066" rIns="92133" bIns="46066" numCol="1" anchor="b" anchorCtr="0" compatLnSpc="1">
            <a:prstTxWarp prst="textNoShape">
              <a:avLst/>
            </a:prstTxWarp>
          </a:bodyPr>
          <a:lstStyle>
            <a:lvl1pPr algn="r" defTabSz="920750" eaLnBrk="1" hangingPunct="1">
              <a:defRPr sz="1200">
                <a:latin typeface="Arial" panose="020B0604020202020204" pitchFamily="34" charset="0"/>
              </a:defRPr>
            </a:lvl1pPr>
          </a:lstStyle>
          <a:p>
            <a:pPr>
              <a:defRPr/>
            </a:pPr>
            <a:fld id="{132B05E0-0038-4301-A9EB-C309127C9199}" type="slidenum">
              <a:rPr lang="de-DE" altLang="de-DE"/>
              <a:pPr>
                <a:defRPr/>
              </a:pPr>
              <a:t>‹Nr.›</a:t>
            </a:fld>
            <a:endParaRPr lang="de-DE" altLang="de-DE"/>
          </a:p>
        </p:txBody>
      </p:sp>
    </p:spTree>
    <p:extLst>
      <p:ext uri="{BB962C8B-B14F-4D97-AF65-F5344CB8AC3E}">
        <p14:creationId xmlns:p14="http://schemas.microsoft.com/office/powerpoint/2010/main" val="20180408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6400" cy="498475"/>
          </a:xfrm>
          <a:prstGeom prst="rect">
            <a:avLst/>
          </a:prstGeom>
        </p:spPr>
        <p:txBody>
          <a:bodyPr vert="horz" wrap="square" lIns="90699" tIns="45350" rIns="90699" bIns="45350" numCol="1" anchor="t" anchorCtr="0" compatLnSpc="1">
            <a:prstTxWarp prst="textNoShape">
              <a:avLst/>
            </a:prstTxWarp>
          </a:bodyPr>
          <a:lstStyle>
            <a:lvl1pPr>
              <a:defRPr sz="1200"/>
            </a:lvl1pPr>
          </a:lstStyle>
          <a:p>
            <a:pPr>
              <a:defRPr/>
            </a:pPr>
            <a:endParaRPr lang="de-DE" altLang="de-DE"/>
          </a:p>
        </p:txBody>
      </p:sp>
      <p:sp>
        <p:nvSpPr>
          <p:cNvPr id="3" name="Datumsplatzhalter 2"/>
          <p:cNvSpPr>
            <a:spLocks noGrp="1"/>
          </p:cNvSpPr>
          <p:nvPr>
            <p:ph type="dt" idx="1"/>
          </p:nvPr>
        </p:nvSpPr>
        <p:spPr>
          <a:xfrm>
            <a:off x="3849688" y="0"/>
            <a:ext cx="2946400" cy="498475"/>
          </a:xfrm>
          <a:prstGeom prst="rect">
            <a:avLst/>
          </a:prstGeom>
        </p:spPr>
        <p:txBody>
          <a:bodyPr vert="horz" wrap="square" lIns="90699" tIns="45350" rIns="90699" bIns="45350" numCol="1" anchor="t" anchorCtr="0" compatLnSpc="1">
            <a:prstTxWarp prst="textNoShape">
              <a:avLst/>
            </a:prstTxWarp>
          </a:bodyPr>
          <a:lstStyle>
            <a:lvl1pPr algn="r">
              <a:defRPr sz="1200"/>
            </a:lvl1pPr>
          </a:lstStyle>
          <a:p>
            <a:pPr>
              <a:defRPr/>
            </a:pPr>
            <a:fld id="{5CF03ADE-339B-4D59-A144-53C120BCEC97}" type="datetimeFigureOut">
              <a:rPr lang="de-DE" altLang="de-DE"/>
              <a:pPr>
                <a:defRPr/>
              </a:pPr>
              <a:t>22.01.2021</a:t>
            </a:fld>
            <a:endParaRPr lang="de-DE" altLang="de-DE"/>
          </a:p>
        </p:txBody>
      </p:sp>
      <p:sp>
        <p:nvSpPr>
          <p:cNvPr id="4" name="Folienbildplatzhalter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0699" tIns="45350" rIns="90699" bIns="45350" rtlCol="0" anchor="ctr"/>
          <a:lstStyle/>
          <a:p>
            <a:pPr lvl="0"/>
            <a:endParaRPr lang="de-DE" noProof="0"/>
          </a:p>
        </p:txBody>
      </p:sp>
      <p:sp>
        <p:nvSpPr>
          <p:cNvPr id="5" name="Notizenplatzhalter 4"/>
          <p:cNvSpPr>
            <a:spLocks noGrp="1"/>
          </p:cNvSpPr>
          <p:nvPr>
            <p:ph type="body" sz="quarter" idx="3"/>
          </p:nvPr>
        </p:nvSpPr>
        <p:spPr>
          <a:xfrm>
            <a:off x="679450" y="4776788"/>
            <a:ext cx="5438775" cy="3910012"/>
          </a:xfrm>
          <a:prstGeom prst="rect">
            <a:avLst/>
          </a:prstGeom>
        </p:spPr>
        <p:txBody>
          <a:bodyPr vert="horz" lIns="90699" tIns="45350" rIns="90699" bIns="45350" rtlCol="0"/>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6" name="Fußzeilenplatzhalter 5"/>
          <p:cNvSpPr>
            <a:spLocks noGrp="1"/>
          </p:cNvSpPr>
          <p:nvPr>
            <p:ph type="ftr" sz="quarter" idx="4"/>
          </p:nvPr>
        </p:nvSpPr>
        <p:spPr>
          <a:xfrm>
            <a:off x="0" y="9429750"/>
            <a:ext cx="2946400" cy="498475"/>
          </a:xfrm>
          <a:prstGeom prst="rect">
            <a:avLst/>
          </a:prstGeom>
        </p:spPr>
        <p:txBody>
          <a:bodyPr vert="horz" wrap="square" lIns="90699" tIns="45350" rIns="90699" bIns="45350" numCol="1" anchor="b" anchorCtr="0" compatLnSpc="1">
            <a:prstTxWarp prst="textNoShape">
              <a:avLst/>
            </a:prstTxWarp>
          </a:bodyPr>
          <a:lstStyle>
            <a:lvl1pPr>
              <a:defRPr sz="1200"/>
            </a:lvl1pPr>
          </a:lstStyle>
          <a:p>
            <a:pPr>
              <a:defRPr/>
            </a:pPr>
            <a:endParaRPr lang="de-DE" altLang="de-DE"/>
          </a:p>
        </p:txBody>
      </p:sp>
      <p:sp>
        <p:nvSpPr>
          <p:cNvPr id="7" name="Foliennummernplatzhalter 6"/>
          <p:cNvSpPr>
            <a:spLocks noGrp="1"/>
          </p:cNvSpPr>
          <p:nvPr>
            <p:ph type="sldNum" sz="quarter" idx="5"/>
          </p:nvPr>
        </p:nvSpPr>
        <p:spPr>
          <a:xfrm>
            <a:off x="3849688" y="9429750"/>
            <a:ext cx="2946400" cy="498475"/>
          </a:xfrm>
          <a:prstGeom prst="rect">
            <a:avLst/>
          </a:prstGeom>
        </p:spPr>
        <p:txBody>
          <a:bodyPr vert="horz" wrap="square" lIns="90699" tIns="45350" rIns="90699" bIns="45350" numCol="1" anchor="b" anchorCtr="0" compatLnSpc="1">
            <a:prstTxWarp prst="textNoShape">
              <a:avLst/>
            </a:prstTxWarp>
          </a:bodyPr>
          <a:lstStyle>
            <a:lvl1pPr algn="r">
              <a:defRPr sz="1200"/>
            </a:lvl1pPr>
          </a:lstStyle>
          <a:p>
            <a:pPr>
              <a:defRPr/>
            </a:pPr>
            <a:fld id="{7BCE8176-9B81-4234-8913-527065BEB98A}" type="slidenum">
              <a:rPr lang="de-DE" altLang="de-DE"/>
              <a:pPr>
                <a:defRPr/>
              </a:pPr>
              <a:t>‹Nr.›</a:t>
            </a:fld>
            <a:endParaRPr lang="de-DE" altLang="de-DE"/>
          </a:p>
        </p:txBody>
      </p:sp>
    </p:spTree>
    <p:extLst>
      <p:ext uri="{BB962C8B-B14F-4D97-AF65-F5344CB8AC3E}">
        <p14:creationId xmlns:p14="http://schemas.microsoft.com/office/powerpoint/2010/main" val="388759884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smtClean="0"/>
          </a:p>
        </p:txBody>
      </p:sp>
      <p:sp>
        <p:nvSpPr>
          <p:cNvPr id="5124"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91E77EDB-FA4F-4E29-8B19-944DEAC63219}" type="slidenum">
              <a:rPr lang="de-DE" altLang="de-DE" sz="1200" smtClean="0"/>
              <a:pPr/>
              <a:t>1</a:t>
            </a:fld>
            <a:endParaRPr lang="de-DE" altLang="de-DE" sz="1200" smtClean="0"/>
          </a:p>
        </p:txBody>
      </p:sp>
    </p:spTree>
    <p:extLst>
      <p:ext uri="{BB962C8B-B14F-4D97-AF65-F5344CB8AC3E}">
        <p14:creationId xmlns:p14="http://schemas.microsoft.com/office/powerpoint/2010/main" val="6723361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smtClean="0"/>
          </a:p>
        </p:txBody>
      </p:sp>
      <p:sp>
        <p:nvSpPr>
          <p:cNvPr id="19460"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F0C0A3B7-3D50-46DD-B97B-CFD07C9F8F2E}" type="slidenum">
              <a:rPr lang="de-DE" altLang="de-DE" sz="1200" smtClean="0"/>
              <a:pPr/>
              <a:t>2</a:t>
            </a:fld>
            <a:endParaRPr lang="de-DE" altLang="de-DE" sz="1200" smtClean="0"/>
          </a:p>
        </p:txBody>
      </p:sp>
    </p:spTree>
    <p:extLst>
      <p:ext uri="{BB962C8B-B14F-4D97-AF65-F5344CB8AC3E}">
        <p14:creationId xmlns:p14="http://schemas.microsoft.com/office/powerpoint/2010/main" val="32979381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smtClean="0"/>
          </a:p>
        </p:txBody>
      </p:sp>
      <p:sp>
        <p:nvSpPr>
          <p:cNvPr id="22532"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A6B1C9E7-860A-43BC-BFAE-6D4210CCD46D}" type="slidenum">
              <a:rPr lang="de-DE" altLang="de-DE" sz="1200" smtClean="0"/>
              <a:pPr/>
              <a:t>4</a:t>
            </a:fld>
            <a:endParaRPr lang="de-DE" altLang="de-DE" sz="1200" smtClean="0"/>
          </a:p>
        </p:txBody>
      </p:sp>
    </p:spTree>
    <p:extLst>
      <p:ext uri="{BB962C8B-B14F-4D97-AF65-F5344CB8AC3E}">
        <p14:creationId xmlns:p14="http://schemas.microsoft.com/office/powerpoint/2010/main" val="30411787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p>
        </p:txBody>
      </p:sp>
      <p:sp>
        <p:nvSpPr>
          <p:cNvPr id="4" name="Rectangle 4"/>
          <p:cNvSpPr>
            <a:spLocks noGrp="1" noChangeArrowheads="1"/>
          </p:cNvSpPr>
          <p:nvPr>
            <p:ph type="dt" sz="half" idx="10"/>
          </p:nvPr>
        </p:nvSpPr>
        <p:spPr>
          <a:ln/>
        </p:spPr>
        <p:txBody>
          <a:bodyPr/>
          <a:lstStyle>
            <a:lvl1pPr>
              <a:defRPr/>
            </a:lvl1pPr>
          </a:lstStyle>
          <a:p>
            <a:pPr>
              <a:defRPr/>
            </a:pPr>
            <a:endParaRPr lang="de-DE" alt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ltLang="de-DE"/>
          </a:p>
        </p:txBody>
      </p:sp>
      <p:sp>
        <p:nvSpPr>
          <p:cNvPr id="6" name="Rectangle 6"/>
          <p:cNvSpPr>
            <a:spLocks noGrp="1" noChangeArrowheads="1"/>
          </p:cNvSpPr>
          <p:nvPr>
            <p:ph type="sldNum" sz="quarter" idx="12"/>
          </p:nvPr>
        </p:nvSpPr>
        <p:spPr>
          <a:ln/>
        </p:spPr>
        <p:txBody>
          <a:bodyPr/>
          <a:lstStyle>
            <a:lvl1pPr>
              <a:defRPr/>
            </a:lvl1pPr>
          </a:lstStyle>
          <a:p>
            <a:pPr>
              <a:defRPr/>
            </a:pPr>
            <a:fld id="{18A0CE5B-41E4-4662-B7BB-199F051E8F1C}" type="slidenum">
              <a:rPr lang="de-DE" altLang="de-DE"/>
              <a:pPr>
                <a:defRPr/>
              </a:pPr>
              <a:t>‹Nr.›</a:t>
            </a:fld>
            <a:endParaRPr lang="de-DE" altLang="de-DE"/>
          </a:p>
        </p:txBody>
      </p:sp>
    </p:spTree>
    <p:extLst>
      <p:ext uri="{BB962C8B-B14F-4D97-AF65-F5344CB8AC3E}">
        <p14:creationId xmlns:p14="http://schemas.microsoft.com/office/powerpoint/2010/main" val="781100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p:cNvSpPr>
            <a:spLocks noGrp="1" noChangeArrowheads="1"/>
          </p:cNvSpPr>
          <p:nvPr>
            <p:ph type="dt" sz="half" idx="10"/>
          </p:nvPr>
        </p:nvSpPr>
        <p:spPr>
          <a:ln/>
        </p:spPr>
        <p:txBody>
          <a:bodyPr/>
          <a:lstStyle>
            <a:lvl1pPr>
              <a:defRPr/>
            </a:lvl1pPr>
          </a:lstStyle>
          <a:p>
            <a:pPr>
              <a:defRPr/>
            </a:pPr>
            <a:endParaRPr lang="de-DE" alt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ltLang="de-DE"/>
          </a:p>
        </p:txBody>
      </p:sp>
      <p:sp>
        <p:nvSpPr>
          <p:cNvPr id="6" name="Rectangle 6"/>
          <p:cNvSpPr>
            <a:spLocks noGrp="1" noChangeArrowheads="1"/>
          </p:cNvSpPr>
          <p:nvPr>
            <p:ph type="sldNum" sz="quarter" idx="12"/>
          </p:nvPr>
        </p:nvSpPr>
        <p:spPr>
          <a:ln/>
        </p:spPr>
        <p:txBody>
          <a:bodyPr/>
          <a:lstStyle>
            <a:lvl1pPr>
              <a:defRPr/>
            </a:lvl1pPr>
          </a:lstStyle>
          <a:p>
            <a:pPr>
              <a:defRPr/>
            </a:pPr>
            <a:fld id="{F4996852-8BDC-4067-A344-57C22F30FDE7}" type="slidenum">
              <a:rPr lang="de-DE" altLang="de-DE"/>
              <a:pPr>
                <a:defRPr/>
              </a:pPr>
              <a:t>‹Nr.›</a:t>
            </a:fld>
            <a:endParaRPr lang="de-DE" altLang="de-DE"/>
          </a:p>
        </p:txBody>
      </p:sp>
    </p:spTree>
    <p:extLst>
      <p:ext uri="{BB962C8B-B14F-4D97-AF65-F5344CB8AC3E}">
        <p14:creationId xmlns:p14="http://schemas.microsoft.com/office/powerpoint/2010/main" val="29691238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p:cNvSpPr>
            <a:spLocks noGrp="1" noChangeArrowheads="1"/>
          </p:cNvSpPr>
          <p:nvPr>
            <p:ph type="dt" sz="half" idx="10"/>
          </p:nvPr>
        </p:nvSpPr>
        <p:spPr>
          <a:ln/>
        </p:spPr>
        <p:txBody>
          <a:bodyPr/>
          <a:lstStyle>
            <a:lvl1pPr>
              <a:defRPr/>
            </a:lvl1pPr>
          </a:lstStyle>
          <a:p>
            <a:pPr>
              <a:defRPr/>
            </a:pPr>
            <a:endParaRPr lang="de-DE" alt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ltLang="de-DE"/>
          </a:p>
        </p:txBody>
      </p:sp>
      <p:sp>
        <p:nvSpPr>
          <p:cNvPr id="6" name="Rectangle 6"/>
          <p:cNvSpPr>
            <a:spLocks noGrp="1" noChangeArrowheads="1"/>
          </p:cNvSpPr>
          <p:nvPr>
            <p:ph type="sldNum" sz="quarter" idx="12"/>
          </p:nvPr>
        </p:nvSpPr>
        <p:spPr>
          <a:ln/>
        </p:spPr>
        <p:txBody>
          <a:bodyPr/>
          <a:lstStyle>
            <a:lvl1pPr>
              <a:defRPr/>
            </a:lvl1pPr>
          </a:lstStyle>
          <a:p>
            <a:pPr>
              <a:defRPr/>
            </a:pPr>
            <a:fld id="{D51BEE3B-A9DD-4FF8-8729-80D2D05858D3}" type="slidenum">
              <a:rPr lang="de-DE" altLang="de-DE"/>
              <a:pPr>
                <a:defRPr/>
              </a:pPr>
              <a:t>‹Nr.›</a:t>
            </a:fld>
            <a:endParaRPr lang="de-DE" altLang="de-DE"/>
          </a:p>
        </p:txBody>
      </p:sp>
    </p:spTree>
    <p:extLst>
      <p:ext uri="{BB962C8B-B14F-4D97-AF65-F5344CB8AC3E}">
        <p14:creationId xmlns:p14="http://schemas.microsoft.com/office/powerpoint/2010/main" val="15549032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p:cNvSpPr>
            <a:spLocks noGrp="1" noChangeArrowheads="1"/>
          </p:cNvSpPr>
          <p:nvPr>
            <p:ph type="dt" sz="half" idx="10"/>
          </p:nvPr>
        </p:nvSpPr>
        <p:spPr>
          <a:ln/>
        </p:spPr>
        <p:txBody>
          <a:bodyPr/>
          <a:lstStyle>
            <a:lvl1pPr>
              <a:defRPr/>
            </a:lvl1pPr>
          </a:lstStyle>
          <a:p>
            <a:pPr>
              <a:defRPr/>
            </a:pPr>
            <a:endParaRPr lang="de-DE" alt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ltLang="de-DE"/>
          </a:p>
        </p:txBody>
      </p:sp>
      <p:sp>
        <p:nvSpPr>
          <p:cNvPr id="6" name="Rectangle 6"/>
          <p:cNvSpPr>
            <a:spLocks noGrp="1" noChangeArrowheads="1"/>
          </p:cNvSpPr>
          <p:nvPr>
            <p:ph type="sldNum" sz="quarter" idx="12"/>
          </p:nvPr>
        </p:nvSpPr>
        <p:spPr>
          <a:ln/>
        </p:spPr>
        <p:txBody>
          <a:bodyPr/>
          <a:lstStyle>
            <a:lvl1pPr>
              <a:defRPr/>
            </a:lvl1pPr>
          </a:lstStyle>
          <a:p>
            <a:pPr>
              <a:defRPr/>
            </a:pPr>
            <a:fld id="{4663E2C0-8521-41D6-AAE3-1D1B2A646DE9}" type="slidenum">
              <a:rPr lang="de-DE" altLang="de-DE"/>
              <a:pPr>
                <a:defRPr/>
              </a:pPr>
              <a:t>‹Nr.›</a:t>
            </a:fld>
            <a:endParaRPr lang="de-DE" altLang="de-DE"/>
          </a:p>
        </p:txBody>
      </p:sp>
    </p:spTree>
    <p:extLst>
      <p:ext uri="{BB962C8B-B14F-4D97-AF65-F5344CB8AC3E}">
        <p14:creationId xmlns:p14="http://schemas.microsoft.com/office/powerpoint/2010/main" val="28453680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Textmasterformate durch Klicken bearbeiten</a:t>
            </a:r>
          </a:p>
        </p:txBody>
      </p:sp>
      <p:sp>
        <p:nvSpPr>
          <p:cNvPr id="4" name="Rectangle 4"/>
          <p:cNvSpPr>
            <a:spLocks noGrp="1" noChangeArrowheads="1"/>
          </p:cNvSpPr>
          <p:nvPr>
            <p:ph type="dt" sz="half" idx="10"/>
          </p:nvPr>
        </p:nvSpPr>
        <p:spPr>
          <a:ln/>
        </p:spPr>
        <p:txBody>
          <a:bodyPr/>
          <a:lstStyle>
            <a:lvl1pPr>
              <a:defRPr/>
            </a:lvl1pPr>
          </a:lstStyle>
          <a:p>
            <a:pPr>
              <a:defRPr/>
            </a:pPr>
            <a:endParaRPr lang="de-DE" alt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ltLang="de-DE"/>
          </a:p>
        </p:txBody>
      </p:sp>
      <p:sp>
        <p:nvSpPr>
          <p:cNvPr id="6" name="Rectangle 6"/>
          <p:cNvSpPr>
            <a:spLocks noGrp="1" noChangeArrowheads="1"/>
          </p:cNvSpPr>
          <p:nvPr>
            <p:ph type="sldNum" sz="quarter" idx="12"/>
          </p:nvPr>
        </p:nvSpPr>
        <p:spPr>
          <a:ln/>
        </p:spPr>
        <p:txBody>
          <a:bodyPr/>
          <a:lstStyle>
            <a:lvl1pPr>
              <a:defRPr/>
            </a:lvl1pPr>
          </a:lstStyle>
          <a:p>
            <a:pPr>
              <a:defRPr/>
            </a:pPr>
            <a:fld id="{0DE58375-B450-42E0-84F9-8DC6AC1B14D9}" type="slidenum">
              <a:rPr lang="de-DE" altLang="de-DE"/>
              <a:pPr>
                <a:defRPr/>
              </a:pPr>
              <a:t>‹Nr.›</a:t>
            </a:fld>
            <a:endParaRPr lang="de-DE" altLang="de-DE"/>
          </a:p>
        </p:txBody>
      </p:sp>
    </p:spTree>
    <p:extLst>
      <p:ext uri="{BB962C8B-B14F-4D97-AF65-F5344CB8AC3E}">
        <p14:creationId xmlns:p14="http://schemas.microsoft.com/office/powerpoint/2010/main" val="5986119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4"/>
          <p:cNvSpPr>
            <a:spLocks noGrp="1" noChangeArrowheads="1"/>
          </p:cNvSpPr>
          <p:nvPr>
            <p:ph type="dt" sz="half" idx="10"/>
          </p:nvPr>
        </p:nvSpPr>
        <p:spPr>
          <a:ln/>
        </p:spPr>
        <p:txBody>
          <a:bodyPr/>
          <a:lstStyle>
            <a:lvl1pPr>
              <a:defRPr/>
            </a:lvl1pPr>
          </a:lstStyle>
          <a:p>
            <a:pPr>
              <a:defRPr/>
            </a:pPr>
            <a:endParaRPr lang="de-DE" alt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ltLang="de-DE"/>
          </a:p>
        </p:txBody>
      </p:sp>
      <p:sp>
        <p:nvSpPr>
          <p:cNvPr id="7" name="Rectangle 6"/>
          <p:cNvSpPr>
            <a:spLocks noGrp="1" noChangeArrowheads="1"/>
          </p:cNvSpPr>
          <p:nvPr>
            <p:ph type="sldNum" sz="quarter" idx="12"/>
          </p:nvPr>
        </p:nvSpPr>
        <p:spPr>
          <a:ln/>
        </p:spPr>
        <p:txBody>
          <a:bodyPr/>
          <a:lstStyle>
            <a:lvl1pPr>
              <a:defRPr/>
            </a:lvl1pPr>
          </a:lstStyle>
          <a:p>
            <a:pPr>
              <a:defRPr/>
            </a:pPr>
            <a:fld id="{411641FE-E2C1-4FF3-9C66-FD83D1738845}" type="slidenum">
              <a:rPr lang="de-DE" altLang="de-DE"/>
              <a:pPr>
                <a:defRPr/>
              </a:pPr>
              <a:t>‹Nr.›</a:t>
            </a:fld>
            <a:endParaRPr lang="de-DE" altLang="de-DE"/>
          </a:p>
        </p:txBody>
      </p:sp>
    </p:spTree>
    <p:extLst>
      <p:ext uri="{BB962C8B-B14F-4D97-AF65-F5344CB8AC3E}">
        <p14:creationId xmlns:p14="http://schemas.microsoft.com/office/powerpoint/2010/main" val="12043265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4"/>
          <p:cNvSpPr>
            <a:spLocks noGrp="1" noChangeArrowheads="1"/>
          </p:cNvSpPr>
          <p:nvPr>
            <p:ph type="dt" sz="half" idx="10"/>
          </p:nvPr>
        </p:nvSpPr>
        <p:spPr>
          <a:ln/>
        </p:spPr>
        <p:txBody>
          <a:bodyPr/>
          <a:lstStyle>
            <a:lvl1pPr>
              <a:defRPr/>
            </a:lvl1pPr>
          </a:lstStyle>
          <a:p>
            <a:pPr>
              <a:defRPr/>
            </a:pPr>
            <a:endParaRPr lang="de-DE" altLang="de-DE"/>
          </a:p>
        </p:txBody>
      </p:sp>
      <p:sp>
        <p:nvSpPr>
          <p:cNvPr id="8" name="Rectangle 5"/>
          <p:cNvSpPr>
            <a:spLocks noGrp="1" noChangeArrowheads="1"/>
          </p:cNvSpPr>
          <p:nvPr>
            <p:ph type="ftr" sz="quarter" idx="11"/>
          </p:nvPr>
        </p:nvSpPr>
        <p:spPr>
          <a:ln/>
        </p:spPr>
        <p:txBody>
          <a:bodyPr/>
          <a:lstStyle>
            <a:lvl1pPr>
              <a:defRPr/>
            </a:lvl1pPr>
          </a:lstStyle>
          <a:p>
            <a:pPr>
              <a:defRPr/>
            </a:pPr>
            <a:endParaRPr lang="de-DE" altLang="de-DE"/>
          </a:p>
        </p:txBody>
      </p:sp>
      <p:sp>
        <p:nvSpPr>
          <p:cNvPr id="9" name="Rectangle 6"/>
          <p:cNvSpPr>
            <a:spLocks noGrp="1" noChangeArrowheads="1"/>
          </p:cNvSpPr>
          <p:nvPr>
            <p:ph type="sldNum" sz="quarter" idx="12"/>
          </p:nvPr>
        </p:nvSpPr>
        <p:spPr>
          <a:ln/>
        </p:spPr>
        <p:txBody>
          <a:bodyPr/>
          <a:lstStyle>
            <a:lvl1pPr>
              <a:defRPr/>
            </a:lvl1pPr>
          </a:lstStyle>
          <a:p>
            <a:pPr>
              <a:defRPr/>
            </a:pPr>
            <a:fld id="{4E38CD72-C5CE-42DB-9A57-C421511238F2}" type="slidenum">
              <a:rPr lang="de-DE" altLang="de-DE"/>
              <a:pPr>
                <a:defRPr/>
              </a:pPr>
              <a:t>‹Nr.›</a:t>
            </a:fld>
            <a:endParaRPr lang="de-DE" altLang="de-DE"/>
          </a:p>
        </p:txBody>
      </p:sp>
    </p:spTree>
    <p:extLst>
      <p:ext uri="{BB962C8B-B14F-4D97-AF65-F5344CB8AC3E}">
        <p14:creationId xmlns:p14="http://schemas.microsoft.com/office/powerpoint/2010/main" val="1880315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4"/>
          <p:cNvSpPr>
            <a:spLocks noGrp="1" noChangeArrowheads="1"/>
          </p:cNvSpPr>
          <p:nvPr>
            <p:ph type="dt" sz="half" idx="10"/>
          </p:nvPr>
        </p:nvSpPr>
        <p:spPr>
          <a:ln/>
        </p:spPr>
        <p:txBody>
          <a:bodyPr/>
          <a:lstStyle>
            <a:lvl1pPr>
              <a:defRPr/>
            </a:lvl1pPr>
          </a:lstStyle>
          <a:p>
            <a:pPr>
              <a:defRPr/>
            </a:pPr>
            <a:endParaRPr lang="de-DE" altLang="de-DE"/>
          </a:p>
        </p:txBody>
      </p:sp>
      <p:sp>
        <p:nvSpPr>
          <p:cNvPr id="4" name="Rectangle 5"/>
          <p:cNvSpPr>
            <a:spLocks noGrp="1" noChangeArrowheads="1"/>
          </p:cNvSpPr>
          <p:nvPr>
            <p:ph type="ftr" sz="quarter" idx="11"/>
          </p:nvPr>
        </p:nvSpPr>
        <p:spPr>
          <a:ln/>
        </p:spPr>
        <p:txBody>
          <a:bodyPr/>
          <a:lstStyle>
            <a:lvl1pPr>
              <a:defRPr/>
            </a:lvl1pPr>
          </a:lstStyle>
          <a:p>
            <a:pPr>
              <a:defRPr/>
            </a:pPr>
            <a:endParaRPr lang="de-DE" altLang="de-DE"/>
          </a:p>
        </p:txBody>
      </p:sp>
      <p:sp>
        <p:nvSpPr>
          <p:cNvPr id="5" name="Rectangle 6"/>
          <p:cNvSpPr>
            <a:spLocks noGrp="1" noChangeArrowheads="1"/>
          </p:cNvSpPr>
          <p:nvPr>
            <p:ph type="sldNum" sz="quarter" idx="12"/>
          </p:nvPr>
        </p:nvSpPr>
        <p:spPr>
          <a:ln/>
        </p:spPr>
        <p:txBody>
          <a:bodyPr/>
          <a:lstStyle>
            <a:lvl1pPr>
              <a:defRPr/>
            </a:lvl1pPr>
          </a:lstStyle>
          <a:p>
            <a:pPr>
              <a:defRPr/>
            </a:pPr>
            <a:fld id="{2F9F068F-7098-45EA-9BBD-1DDC74A34E0F}" type="slidenum">
              <a:rPr lang="de-DE" altLang="de-DE"/>
              <a:pPr>
                <a:defRPr/>
              </a:pPr>
              <a:t>‹Nr.›</a:t>
            </a:fld>
            <a:endParaRPr lang="de-DE" altLang="de-DE"/>
          </a:p>
        </p:txBody>
      </p:sp>
    </p:spTree>
    <p:extLst>
      <p:ext uri="{BB962C8B-B14F-4D97-AF65-F5344CB8AC3E}">
        <p14:creationId xmlns:p14="http://schemas.microsoft.com/office/powerpoint/2010/main" val="35739849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de-DE" altLang="de-DE"/>
          </a:p>
        </p:txBody>
      </p:sp>
      <p:sp>
        <p:nvSpPr>
          <p:cNvPr id="3" name="Rectangle 5"/>
          <p:cNvSpPr>
            <a:spLocks noGrp="1" noChangeArrowheads="1"/>
          </p:cNvSpPr>
          <p:nvPr>
            <p:ph type="ftr" sz="quarter" idx="11"/>
          </p:nvPr>
        </p:nvSpPr>
        <p:spPr>
          <a:ln/>
        </p:spPr>
        <p:txBody>
          <a:bodyPr/>
          <a:lstStyle>
            <a:lvl1pPr>
              <a:defRPr/>
            </a:lvl1pPr>
          </a:lstStyle>
          <a:p>
            <a:pPr>
              <a:defRPr/>
            </a:pPr>
            <a:endParaRPr lang="de-DE" altLang="de-DE"/>
          </a:p>
        </p:txBody>
      </p:sp>
      <p:sp>
        <p:nvSpPr>
          <p:cNvPr id="4" name="Rectangle 6"/>
          <p:cNvSpPr>
            <a:spLocks noGrp="1" noChangeArrowheads="1"/>
          </p:cNvSpPr>
          <p:nvPr>
            <p:ph type="sldNum" sz="quarter" idx="12"/>
          </p:nvPr>
        </p:nvSpPr>
        <p:spPr>
          <a:ln/>
        </p:spPr>
        <p:txBody>
          <a:bodyPr/>
          <a:lstStyle>
            <a:lvl1pPr>
              <a:defRPr/>
            </a:lvl1pPr>
          </a:lstStyle>
          <a:p>
            <a:pPr>
              <a:defRPr/>
            </a:pPr>
            <a:fld id="{AE44AB35-4E3B-4F75-AAA3-6A40120240D2}" type="slidenum">
              <a:rPr lang="de-DE" altLang="de-DE"/>
              <a:pPr>
                <a:defRPr/>
              </a:pPr>
              <a:t>‹Nr.›</a:t>
            </a:fld>
            <a:endParaRPr lang="de-DE" altLang="de-DE"/>
          </a:p>
        </p:txBody>
      </p:sp>
    </p:spTree>
    <p:extLst>
      <p:ext uri="{BB962C8B-B14F-4D97-AF65-F5344CB8AC3E}">
        <p14:creationId xmlns:p14="http://schemas.microsoft.com/office/powerpoint/2010/main" val="31324534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lt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ltLang="de-DE"/>
          </a:p>
        </p:txBody>
      </p:sp>
      <p:sp>
        <p:nvSpPr>
          <p:cNvPr id="7" name="Rectangle 6"/>
          <p:cNvSpPr>
            <a:spLocks noGrp="1" noChangeArrowheads="1"/>
          </p:cNvSpPr>
          <p:nvPr>
            <p:ph type="sldNum" sz="quarter" idx="12"/>
          </p:nvPr>
        </p:nvSpPr>
        <p:spPr>
          <a:ln/>
        </p:spPr>
        <p:txBody>
          <a:bodyPr/>
          <a:lstStyle>
            <a:lvl1pPr>
              <a:defRPr/>
            </a:lvl1pPr>
          </a:lstStyle>
          <a:p>
            <a:pPr>
              <a:defRPr/>
            </a:pPr>
            <a:fld id="{F59904E2-C431-4AC6-9993-97BD3144B7DD}" type="slidenum">
              <a:rPr lang="de-DE" altLang="de-DE"/>
              <a:pPr>
                <a:defRPr/>
              </a:pPr>
              <a:t>‹Nr.›</a:t>
            </a:fld>
            <a:endParaRPr lang="de-DE" altLang="de-DE"/>
          </a:p>
        </p:txBody>
      </p:sp>
    </p:spTree>
    <p:extLst>
      <p:ext uri="{BB962C8B-B14F-4D97-AF65-F5344CB8AC3E}">
        <p14:creationId xmlns:p14="http://schemas.microsoft.com/office/powerpoint/2010/main" val="2040300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lt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ltLang="de-DE"/>
          </a:p>
        </p:txBody>
      </p:sp>
      <p:sp>
        <p:nvSpPr>
          <p:cNvPr id="7" name="Rectangle 6"/>
          <p:cNvSpPr>
            <a:spLocks noGrp="1" noChangeArrowheads="1"/>
          </p:cNvSpPr>
          <p:nvPr>
            <p:ph type="sldNum" sz="quarter" idx="12"/>
          </p:nvPr>
        </p:nvSpPr>
        <p:spPr>
          <a:ln/>
        </p:spPr>
        <p:txBody>
          <a:bodyPr/>
          <a:lstStyle>
            <a:lvl1pPr>
              <a:defRPr/>
            </a:lvl1pPr>
          </a:lstStyle>
          <a:p>
            <a:pPr>
              <a:defRPr/>
            </a:pPr>
            <a:fld id="{046E1932-2F7D-4EAF-86B4-C6F79C17258B}" type="slidenum">
              <a:rPr lang="de-DE" altLang="de-DE"/>
              <a:pPr>
                <a:defRPr/>
              </a:pPr>
              <a:t>‹Nr.›</a:t>
            </a:fld>
            <a:endParaRPr lang="de-DE" altLang="de-DE"/>
          </a:p>
        </p:txBody>
      </p:sp>
    </p:spTree>
    <p:extLst>
      <p:ext uri="{BB962C8B-B14F-4D97-AF65-F5344CB8AC3E}">
        <p14:creationId xmlns:p14="http://schemas.microsoft.com/office/powerpoint/2010/main" val="28179471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de-DE" smtClean="0"/>
              <a:t>Titelmasterformat durch Klicken bearbeiten</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smtClean="0"/>
              <a:t>Textmasterformate durch Klicken bearbeiten</a:t>
            </a:r>
          </a:p>
          <a:p>
            <a:pPr lvl="1"/>
            <a:r>
              <a:rPr lang="de-DE" altLang="de-DE" smtClean="0"/>
              <a:t>Zweite Ebene</a:t>
            </a:r>
          </a:p>
          <a:p>
            <a:pPr lvl="2"/>
            <a:r>
              <a:rPr lang="de-DE" altLang="de-DE" smtClean="0"/>
              <a:t>Dritte Ebene</a:t>
            </a:r>
          </a:p>
          <a:p>
            <a:pPr lvl="3"/>
            <a:r>
              <a:rPr lang="de-DE" altLang="de-DE" smtClean="0"/>
              <a:t>Vierte Ebene</a:t>
            </a:r>
          </a:p>
          <a:p>
            <a:pPr lvl="4"/>
            <a:r>
              <a:rPr lang="de-DE" altLang="de-DE" smtClean="0"/>
              <a:t>Fünfte Ebene</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anose="020B0604020202020204" pitchFamily="34" charset="0"/>
              </a:defRPr>
            </a:lvl1pPr>
          </a:lstStyle>
          <a:p>
            <a:pPr>
              <a:defRPr/>
            </a:pPr>
            <a:endParaRPr lang="de-DE" altLang="de-DE"/>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anose="020B0604020202020204" pitchFamily="34" charset="0"/>
              </a:defRPr>
            </a:lvl1pPr>
          </a:lstStyle>
          <a:p>
            <a:pPr>
              <a:defRPr/>
            </a:pPr>
            <a:endParaRPr lang="de-DE" altLang="de-DE"/>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defRPr>
            </a:lvl1pPr>
          </a:lstStyle>
          <a:p>
            <a:pPr>
              <a:defRPr/>
            </a:pPr>
            <a:fld id="{91C24E6A-55B9-4A81-A9E5-DA04A2D0BF11}" type="slidenum">
              <a:rPr lang="de-DE" altLang="de-DE"/>
              <a:pPr>
                <a:defRPr/>
              </a:pPr>
              <a:t>‹Nr.›</a:t>
            </a:fld>
            <a:endParaRPr lang="de-DE" altLang="de-D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4400">
          <a:solidFill>
            <a:schemeClr val="tx2"/>
          </a:solidFill>
          <a:latin typeface="+mj-lt"/>
          <a:ea typeface="Arial" charset="0"/>
          <a:cs typeface="+mj-cs"/>
        </a:defRPr>
      </a:lvl1pPr>
      <a:lvl2pPr algn="ctr" rtl="0" eaLnBrk="0" fontAlgn="base" hangingPunct="0">
        <a:spcBef>
          <a:spcPct val="0"/>
        </a:spcBef>
        <a:spcAft>
          <a:spcPct val="0"/>
        </a:spcAft>
        <a:defRPr sz="4400">
          <a:solidFill>
            <a:schemeClr val="tx2"/>
          </a:solidFill>
          <a:latin typeface="Arial" charset="0"/>
          <a:ea typeface="Arial" charset="0"/>
          <a:cs typeface="Arial" charset="0"/>
        </a:defRPr>
      </a:lvl2pPr>
      <a:lvl3pPr algn="ctr" rtl="0" eaLnBrk="0" fontAlgn="base" hangingPunct="0">
        <a:spcBef>
          <a:spcPct val="0"/>
        </a:spcBef>
        <a:spcAft>
          <a:spcPct val="0"/>
        </a:spcAft>
        <a:defRPr sz="4400">
          <a:solidFill>
            <a:schemeClr val="tx2"/>
          </a:solidFill>
          <a:latin typeface="Arial" charset="0"/>
          <a:ea typeface="Arial" charset="0"/>
          <a:cs typeface="Arial" charset="0"/>
        </a:defRPr>
      </a:lvl3pPr>
      <a:lvl4pPr algn="ctr" rtl="0" eaLnBrk="0" fontAlgn="base" hangingPunct="0">
        <a:spcBef>
          <a:spcPct val="0"/>
        </a:spcBef>
        <a:spcAft>
          <a:spcPct val="0"/>
        </a:spcAft>
        <a:defRPr sz="4400">
          <a:solidFill>
            <a:schemeClr val="tx2"/>
          </a:solidFill>
          <a:latin typeface="Arial" charset="0"/>
          <a:ea typeface="Arial" charset="0"/>
          <a:cs typeface="Arial" charset="0"/>
        </a:defRPr>
      </a:lvl4pPr>
      <a:lvl5pPr algn="ctr" rtl="0" eaLnBrk="0" fontAlgn="base" hangingPunct="0">
        <a:spcBef>
          <a:spcPct val="0"/>
        </a:spcBef>
        <a:spcAft>
          <a:spcPct val="0"/>
        </a:spcAft>
        <a:defRPr sz="4400">
          <a:solidFill>
            <a:schemeClr val="tx2"/>
          </a:solidFill>
          <a:latin typeface="Arial" charset="0"/>
          <a:ea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Arial"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5.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file:///C:\Users\Korte\Documents\Vorlesungen\IWR%20II\2Do%20or%20die%20for%20WTO!%20-%20Braucht%20es%20noch%20die%20WTO_%20_%20DW%20Deutsch.mp4" TargetMode="External"/><Relationship Id="rId1" Type="http://schemas.microsoft.com/office/2007/relationships/media" Target="file:///C:\Users\Korte\Documents\Vorlesungen\IWR%20II\2Do%20or%20die%20for%20WTO!%20-%20Braucht%20es%20noch%20die%20WTO_%20_%20DW%20Deutsch.mp4" TargetMode="Externa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video" Target="file:///C:\Users\Korte\Documents\Vorlesungen\IWR%20II\Trump%20Calls%20WTO%20Aircraft%20Ruling%20a%20Big%20Win%20for%20the%20U.S..mp4" TargetMode="External"/><Relationship Id="rId7" Type="http://schemas.openxmlformats.org/officeDocument/2006/relationships/image" Target="../media/image1.png"/><Relationship Id="rId2" Type="http://schemas.microsoft.com/office/2007/relationships/media" Target="file:///C:\Users\Korte\Documents\Vorlesungen\IWR%20II\Trump%20Calls%20WTO%20Aircraft%20Ruling%20a%20Big%20Win%20for%20the%20U.S..mp4" TargetMode="External"/><Relationship Id="rId1" Type="http://schemas.openxmlformats.org/officeDocument/2006/relationships/tags" Target="../tags/tag4.xml"/><Relationship Id="rId6" Type="http://schemas.openxmlformats.org/officeDocument/2006/relationships/slideLayout" Target="../slideLayouts/slideLayout1.xml"/><Relationship Id="rId5" Type="http://schemas.openxmlformats.org/officeDocument/2006/relationships/audio" Target="../media/media4.m4a"/><Relationship Id="rId4" Type="http://schemas.microsoft.com/office/2007/relationships/media" Target="../media/media4.m4a"/><Relationship Id="rId9"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file:///C:\Users\Korte\Documents\Vorlesungen\IWR%20II\Carolin%20Kebekus%20erkl&#228;rt%20CETA!%20-%20Heute%20Show%2016.09.16.mp4" TargetMode="External"/><Relationship Id="rId1" Type="http://schemas.microsoft.com/office/2007/relationships/media" Target="file:///C:\Users\Korte\Documents\Vorlesungen\IWR%20II\Carolin%20Kebekus%20erkl&#228;rt%20CETA!%20-%20Heute%20Show%2016.09.16.mp4" TargetMode="External"/><Relationship Id="rId5" Type="http://schemas.openxmlformats.org/officeDocument/2006/relationships/image" Target="../media/image5.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5"/>
          <p:cNvSpPr txBox="1">
            <a:spLocks noChangeArrowheads="1"/>
          </p:cNvSpPr>
          <p:nvPr/>
        </p:nvSpPr>
        <p:spPr bwMode="auto">
          <a:xfrm>
            <a:off x="250825" y="4048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de-DE" altLang="de-DE" sz="1800"/>
          </a:p>
        </p:txBody>
      </p:sp>
      <p:sp>
        <p:nvSpPr>
          <p:cNvPr id="4099" name="Rectangle 8"/>
          <p:cNvSpPr>
            <a:spLocks noChangeArrowheads="1"/>
          </p:cNvSpPr>
          <p:nvPr/>
        </p:nvSpPr>
        <p:spPr bwMode="auto">
          <a:xfrm>
            <a:off x="0" y="-4763"/>
            <a:ext cx="2409825" cy="83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de-DE" altLang="de-DE" sz="1200">
                <a:ea typeface="Calibri" panose="020F0502020204030204" pitchFamily="34" charset="0"/>
                <a:cs typeface="Times New Roman" panose="02020603050405020304" pitchFamily="18" charset="0"/>
              </a:rPr>
              <a:t>Außenwirtschaftsrecht der EU</a:t>
            </a:r>
          </a:p>
          <a:p>
            <a:pPr>
              <a:spcBef>
                <a:spcPct val="0"/>
              </a:spcBef>
              <a:buFontTx/>
              <a:buNone/>
            </a:pPr>
            <a:r>
              <a:rPr lang="de-DE" altLang="de-DE" sz="1200">
                <a:ea typeface="Calibri" panose="020F0502020204030204" pitchFamily="34" charset="0"/>
                <a:cs typeface="Times New Roman" panose="02020603050405020304" pitchFamily="18" charset="0"/>
              </a:rPr>
              <a:t>TU Chemnitz</a:t>
            </a:r>
          </a:p>
          <a:p>
            <a:pPr>
              <a:spcBef>
                <a:spcPct val="0"/>
              </a:spcBef>
              <a:buFontTx/>
              <a:buNone/>
            </a:pPr>
            <a:r>
              <a:rPr lang="de-DE" altLang="de-DE" sz="1200">
                <a:ea typeface="Calibri" panose="020F0502020204030204" pitchFamily="34" charset="0"/>
                <a:cs typeface="Times New Roman" panose="02020603050405020304" pitchFamily="18" charset="0"/>
              </a:rPr>
              <a:t>Prof. Dr. </a:t>
            </a:r>
            <a:r>
              <a:rPr lang="de-DE" altLang="de-DE" sz="1200" i="1">
                <a:ea typeface="Calibri" panose="020F0502020204030204" pitchFamily="34" charset="0"/>
                <a:cs typeface="Times New Roman" panose="02020603050405020304" pitchFamily="18" charset="0"/>
              </a:rPr>
              <a:t>Stefan Korte</a:t>
            </a:r>
            <a:r>
              <a:rPr lang="de-DE" altLang="de-DE" sz="1200">
                <a:ea typeface="Calibri" panose="020F0502020204030204" pitchFamily="34" charset="0"/>
                <a:cs typeface="Times New Roman" panose="02020603050405020304" pitchFamily="18" charset="0"/>
              </a:rPr>
              <a:t>, Dipl.-Kfm.</a:t>
            </a:r>
          </a:p>
          <a:p>
            <a:pPr>
              <a:spcBef>
                <a:spcPct val="0"/>
              </a:spcBef>
              <a:buFontTx/>
              <a:buNone/>
            </a:pPr>
            <a:r>
              <a:rPr lang="de-DE" altLang="de-DE" sz="1200">
                <a:ea typeface="Calibri" panose="020F0502020204030204" pitchFamily="34" charset="0"/>
                <a:cs typeface="Times New Roman" panose="02020603050405020304" pitchFamily="18" charset="0"/>
              </a:rPr>
              <a:t>Wintersemester 2019/2020</a:t>
            </a:r>
          </a:p>
        </p:txBody>
      </p:sp>
      <p:sp>
        <p:nvSpPr>
          <p:cNvPr id="4100" name="Rectangle 10"/>
          <p:cNvSpPr>
            <a:spLocks noChangeArrowheads="1"/>
          </p:cNvSpPr>
          <p:nvPr/>
        </p:nvSpPr>
        <p:spPr bwMode="auto">
          <a:xfrm>
            <a:off x="0" y="19891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de-DE" altLang="de-DE" sz="2400">
              <a:latin typeface="Times New Roman" panose="02020603050405020304" pitchFamily="18" charset="0"/>
            </a:endParaRPr>
          </a:p>
        </p:txBody>
      </p:sp>
      <p:pic>
        <p:nvPicPr>
          <p:cNvPr id="4101" name="Picture 13" descr="Kombi_de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8850" y="22225"/>
            <a:ext cx="1843088"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Titel 1"/>
          <p:cNvSpPr>
            <a:spLocks noGrp="1" noChangeArrowheads="1"/>
          </p:cNvSpPr>
          <p:nvPr>
            <p:ph type="ctrTitle"/>
          </p:nvPr>
        </p:nvSpPr>
        <p:spPr>
          <a:xfrm>
            <a:off x="685800" y="2565400"/>
            <a:ext cx="7772400" cy="1470025"/>
          </a:xfrm>
        </p:spPr>
        <p:txBody>
          <a:bodyPr/>
          <a:lstStyle/>
          <a:p>
            <a:r>
              <a:rPr lang="de-DE" altLang="de-DE" smtClean="0"/>
              <a:t>Außenwirtschaftsrecht der EU</a:t>
            </a:r>
          </a:p>
        </p:txBody>
      </p:sp>
      <p:sp>
        <p:nvSpPr>
          <p:cNvPr id="4103" name="Foliennummernplatzhalt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B1CDA4A8-DA6D-4698-BC3F-BEE72C17079A}" type="slidenum">
              <a:rPr lang="de-DE" altLang="de-DE" sz="1400" smtClean="0"/>
              <a:pPr>
                <a:spcBef>
                  <a:spcPct val="0"/>
                </a:spcBef>
                <a:buFontTx/>
                <a:buNone/>
              </a:pPr>
              <a:t>1</a:t>
            </a:fld>
            <a:endParaRPr lang="de-DE" altLang="de-DE" sz="1400" smtClean="0"/>
          </a:p>
        </p:txBody>
      </p:sp>
    </p:spTree>
  </p:cSld>
  <p:clrMapOvr>
    <a:masterClrMapping/>
  </p:clrMapOvr>
  <mc:AlternateContent xmlns:mc="http://schemas.openxmlformats.org/markup-compatibility/2006" xmlns:p14="http://schemas.microsoft.com/office/powerpoint/2010/main">
    <mc:Choice Requires="p14">
      <p:transition spd="slow" p14:dur="2000" advTm="6253"/>
    </mc:Choice>
    <mc:Fallback xmlns="">
      <p:transition spd="slow" advTm="6253"/>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3" descr="Kombi_de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08850" y="22225"/>
            <a:ext cx="1843088"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Rectangle 2"/>
          <p:cNvSpPr txBox="1">
            <a:spLocks noChangeArrowheads="1"/>
          </p:cNvSpPr>
          <p:nvPr/>
        </p:nvSpPr>
        <p:spPr bwMode="auto">
          <a:xfrm>
            <a:off x="539750" y="0"/>
            <a:ext cx="7772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de-DE" altLang="de-DE" sz="4000">
                <a:solidFill>
                  <a:schemeClr val="tx2"/>
                </a:solidFill>
              </a:rPr>
              <a:t>       TTIP, CETA …</a:t>
            </a:r>
          </a:p>
        </p:txBody>
      </p:sp>
      <p:sp>
        <p:nvSpPr>
          <p:cNvPr id="28676" name="Rectangle 3"/>
          <p:cNvSpPr>
            <a:spLocks noChangeArrowheads="1"/>
          </p:cNvSpPr>
          <p:nvPr/>
        </p:nvSpPr>
        <p:spPr bwMode="auto">
          <a:xfrm>
            <a:off x="-196850" y="35575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de-DE" altLang="de-DE" sz="2400"/>
          </a:p>
        </p:txBody>
      </p:sp>
      <p:sp>
        <p:nvSpPr>
          <p:cNvPr id="16" name="Rectangle 14"/>
          <p:cNvSpPr>
            <a:spLocks noChangeArrowheads="1"/>
          </p:cNvSpPr>
          <p:nvPr/>
        </p:nvSpPr>
        <p:spPr bwMode="auto">
          <a:xfrm>
            <a:off x="107950" y="3500438"/>
            <a:ext cx="2447925" cy="2520950"/>
          </a:xfrm>
          <a:prstGeom prst="rect">
            <a:avLst/>
          </a:prstGeom>
          <a:solidFill>
            <a:srgbClr val="FFFFFF"/>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defRPr/>
            </a:pPr>
            <a:r>
              <a:rPr lang="de-DE" altLang="de-DE" sz="1800" dirty="0">
                <a:latin typeface="Calibri" panose="020F0502020204030204" pitchFamily="34" charset="0"/>
                <a:cs typeface="Times New Roman" panose="02020603050405020304" pitchFamily="18" charset="0"/>
              </a:rPr>
              <a:t>Transparenz</a:t>
            </a:r>
          </a:p>
          <a:p>
            <a:pPr marL="177800" indent="-177800" eaLnBrk="1" hangingPunct="1">
              <a:spcBef>
                <a:spcPct val="0"/>
              </a:spcBef>
              <a:defRPr/>
            </a:pPr>
            <a:r>
              <a:rPr lang="de-DE" altLang="de-DE" sz="1400" dirty="0">
                <a:latin typeface="Calibri" panose="020F0502020204030204" pitchFamily="34" charset="0"/>
              </a:rPr>
              <a:t>Bezug Abkommen</a:t>
            </a:r>
          </a:p>
          <a:p>
            <a:pPr eaLnBrk="1" hangingPunct="1">
              <a:spcBef>
                <a:spcPct val="0"/>
              </a:spcBef>
              <a:buFontTx/>
              <a:buNone/>
              <a:defRPr/>
            </a:pPr>
            <a:r>
              <a:rPr lang="de-DE" altLang="de-DE" sz="1400" dirty="0">
                <a:latin typeface="Calibri" panose="020F0502020204030204" pitchFamily="34" charset="0"/>
              </a:rPr>
              <a:t>    früher: Häufiger Vorwurf</a:t>
            </a:r>
          </a:p>
          <a:p>
            <a:pPr eaLnBrk="1" hangingPunct="1">
              <a:spcBef>
                <a:spcPct val="0"/>
              </a:spcBef>
              <a:buFontTx/>
              <a:buNone/>
              <a:defRPr/>
            </a:pPr>
            <a:r>
              <a:rPr lang="de-DE" altLang="de-DE" sz="1400" dirty="0">
                <a:latin typeface="Calibri" panose="020F0502020204030204" pitchFamily="34" charset="0"/>
              </a:rPr>
              <a:t>    Reaktion: Öffnung</a:t>
            </a:r>
          </a:p>
          <a:p>
            <a:pPr marL="177800" indent="-177800" eaLnBrk="1" hangingPunct="1">
              <a:spcBef>
                <a:spcPct val="0"/>
              </a:spcBef>
              <a:defRPr/>
            </a:pPr>
            <a:r>
              <a:rPr lang="de-DE" altLang="de-DE" sz="1400" dirty="0">
                <a:latin typeface="Calibri" panose="020F0502020204030204" pitchFamily="34" charset="0"/>
              </a:rPr>
              <a:t>Bezug Streitschlichtung</a:t>
            </a:r>
          </a:p>
          <a:p>
            <a:pPr eaLnBrk="1" hangingPunct="1">
              <a:spcBef>
                <a:spcPct val="0"/>
              </a:spcBef>
              <a:buFontTx/>
              <a:buNone/>
              <a:defRPr/>
            </a:pPr>
            <a:r>
              <a:rPr lang="de-DE" altLang="de-DE" sz="1400" dirty="0">
                <a:latin typeface="Calibri" panose="020F0502020204030204" pitchFamily="34" charset="0"/>
              </a:rPr>
              <a:t>    früher kaum Öffentlichkeit</a:t>
            </a:r>
          </a:p>
          <a:p>
            <a:pPr eaLnBrk="1" hangingPunct="1">
              <a:spcBef>
                <a:spcPct val="0"/>
              </a:spcBef>
              <a:buFontTx/>
              <a:buNone/>
              <a:defRPr/>
            </a:pPr>
            <a:r>
              <a:rPr lang="de-DE" altLang="de-DE" sz="1400" dirty="0">
                <a:latin typeface="Calibri" panose="020F0502020204030204" pitchFamily="34" charset="0"/>
              </a:rPr>
              <a:t>    derzeit zumindest mehr</a:t>
            </a:r>
          </a:p>
          <a:p>
            <a:pPr eaLnBrk="1" hangingPunct="1">
              <a:spcBef>
                <a:spcPct val="0"/>
              </a:spcBef>
              <a:buFontTx/>
              <a:buNone/>
              <a:defRPr/>
            </a:pPr>
            <a:r>
              <a:rPr lang="de-DE" altLang="de-DE" sz="1400" dirty="0">
                <a:latin typeface="Calibri" panose="020F0502020204030204" pitchFamily="34" charset="0"/>
              </a:rPr>
              <a:t>    - bzgl. Verhandlung</a:t>
            </a:r>
          </a:p>
          <a:p>
            <a:pPr eaLnBrk="1" hangingPunct="1">
              <a:spcBef>
                <a:spcPct val="0"/>
              </a:spcBef>
              <a:buFontTx/>
              <a:buNone/>
              <a:defRPr/>
            </a:pPr>
            <a:r>
              <a:rPr lang="de-DE" altLang="de-DE" sz="1400" dirty="0">
                <a:latin typeface="Calibri" panose="020F0502020204030204" pitchFamily="34" charset="0"/>
              </a:rPr>
              <a:t>   - bzgl. Prozessunterlagen</a:t>
            </a:r>
          </a:p>
        </p:txBody>
      </p:sp>
      <p:sp>
        <p:nvSpPr>
          <p:cNvPr id="17" name="Rectangle 13"/>
          <p:cNvSpPr>
            <a:spLocks noChangeArrowheads="1"/>
          </p:cNvSpPr>
          <p:nvPr/>
        </p:nvSpPr>
        <p:spPr bwMode="auto">
          <a:xfrm>
            <a:off x="2987675" y="3500438"/>
            <a:ext cx="3313113" cy="2520950"/>
          </a:xfrm>
          <a:prstGeom prst="rect">
            <a:avLst/>
          </a:prstGeom>
          <a:solidFill>
            <a:srgbClr val="FFFFFF"/>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defRPr/>
            </a:pPr>
            <a:r>
              <a:rPr lang="de-DE" altLang="de-DE" sz="1800" dirty="0">
                <a:latin typeface="Calibri" panose="020F0502020204030204" pitchFamily="34" charset="0"/>
                <a:cs typeface="Times New Roman" panose="02020603050405020304" pitchFamily="18" charset="0"/>
              </a:rPr>
              <a:t>Regulatorische Zusammenarbeit</a:t>
            </a:r>
          </a:p>
          <a:p>
            <a:pPr marL="177800" indent="-177800" eaLnBrk="1" hangingPunct="1">
              <a:spcBef>
                <a:spcPct val="0"/>
              </a:spcBef>
              <a:defRPr/>
            </a:pPr>
            <a:r>
              <a:rPr lang="de-DE" altLang="de-DE" sz="1400" dirty="0">
                <a:latin typeface="Calibri" panose="020F0502020204030204" pitchFamily="34" charset="0"/>
                <a:cs typeface="Times New Roman" panose="02020603050405020304" pitchFamily="18" charset="0"/>
              </a:rPr>
              <a:t>Bezugspunkt</a:t>
            </a:r>
          </a:p>
          <a:p>
            <a:pPr eaLnBrk="1" hangingPunct="1">
              <a:spcBef>
                <a:spcPct val="0"/>
              </a:spcBef>
              <a:buFontTx/>
              <a:buNone/>
              <a:defRPr/>
            </a:pPr>
            <a:r>
              <a:rPr lang="de-DE" altLang="de-DE" sz="1400" dirty="0">
                <a:latin typeface="Calibri" panose="020F0502020204030204" pitchFamily="34" charset="0"/>
                <a:cs typeface="Times New Roman" panose="02020603050405020304" pitchFamily="18" charset="0"/>
              </a:rPr>
              <a:t>    Gesundheits- und Pflanzenschutz</a:t>
            </a:r>
          </a:p>
          <a:p>
            <a:pPr eaLnBrk="1" hangingPunct="1">
              <a:spcBef>
                <a:spcPct val="0"/>
              </a:spcBef>
              <a:buFontTx/>
              <a:buNone/>
              <a:defRPr/>
            </a:pPr>
            <a:r>
              <a:rPr lang="de-DE" altLang="de-DE" sz="1400" dirty="0">
                <a:latin typeface="Calibri" panose="020F0502020204030204" pitchFamily="34" charset="0"/>
                <a:cs typeface="Times New Roman" panose="02020603050405020304" pitchFamily="18" charset="0"/>
              </a:rPr>
              <a:t>    technische Handelshemmnisse</a:t>
            </a:r>
          </a:p>
          <a:p>
            <a:pPr marL="92075" indent="-92075" eaLnBrk="1" hangingPunct="1">
              <a:spcBef>
                <a:spcPct val="0"/>
              </a:spcBef>
              <a:defRPr/>
            </a:pPr>
            <a:r>
              <a:rPr lang="de-DE" altLang="de-DE" sz="1400" dirty="0">
                <a:latin typeface="Calibri" panose="020F0502020204030204" pitchFamily="34" charset="0"/>
                <a:cs typeface="Times New Roman" panose="02020603050405020304" pitchFamily="18" charset="0"/>
              </a:rPr>
              <a:t> Forum</a:t>
            </a:r>
          </a:p>
          <a:p>
            <a:pPr eaLnBrk="1" hangingPunct="1">
              <a:spcBef>
                <a:spcPct val="0"/>
              </a:spcBef>
              <a:buFontTx/>
              <a:buNone/>
              <a:defRPr/>
            </a:pPr>
            <a:r>
              <a:rPr lang="de-DE" altLang="de-DE" sz="1400" dirty="0">
                <a:latin typeface="Calibri" panose="020F0502020204030204" pitchFamily="34" charset="0"/>
                <a:cs typeface="Times New Roman" panose="02020603050405020304" pitchFamily="18" charset="0"/>
              </a:rPr>
              <a:t>    </a:t>
            </a:r>
            <a:r>
              <a:rPr lang="de-DE" altLang="de-DE" sz="1400" dirty="0" smtClean="0">
                <a:latin typeface="Calibri" panose="020F0502020204030204" pitchFamily="34" charset="0"/>
                <a:cs typeface="Times New Roman" panose="02020603050405020304" pitchFamily="18" charset="0"/>
              </a:rPr>
              <a:t>Unterorgan </a:t>
            </a:r>
            <a:r>
              <a:rPr lang="de-DE" altLang="de-DE" sz="1400" dirty="0">
                <a:latin typeface="Calibri" panose="020F0502020204030204" pitchFamily="34" charset="0"/>
                <a:cs typeface="Times New Roman" panose="02020603050405020304" pitchFamily="18" charset="0"/>
              </a:rPr>
              <a:t>(Arbeitsebene)</a:t>
            </a:r>
          </a:p>
          <a:p>
            <a:pPr eaLnBrk="1" hangingPunct="1">
              <a:spcBef>
                <a:spcPct val="0"/>
              </a:spcBef>
              <a:buFontTx/>
              <a:buNone/>
              <a:defRPr/>
            </a:pPr>
            <a:r>
              <a:rPr lang="de-DE" altLang="de-DE" sz="1400" dirty="0">
                <a:latin typeface="Calibri" panose="020F0502020204030204" pitchFamily="34" charset="0"/>
                <a:cs typeface="Times New Roman" panose="02020603050405020304" pitchFamily="18" charset="0"/>
              </a:rPr>
              <a:t>    aus Vertretern der Vertragspartner</a:t>
            </a:r>
          </a:p>
          <a:p>
            <a:pPr marL="177800" indent="-177800" eaLnBrk="1" hangingPunct="1">
              <a:spcBef>
                <a:spcPct val="0"/>
              </a:spcBef>
              <a:defRPr/>
            </a:pPr>
            <a:r>
              <a:rPr lang="de-DE" altLang="de-DE" sz="1400" dirty="0">
                <a:latin typeface="Calibri" panose="020F0502020204030204" pitchFamily="34" charset="0"/>
                <a:cs typeface="Times New Roman" panose="02020603050405020304" pitchFamily="18" charset="0"/>
              </a:rPr>
              <a:t>Inhalt</a:t>
            </a:r>
          </a:p>
          <a:p>
            <a:pPr eaLnBrk="1" hangingPunct="1">
              <a:spcBef>
                <a:spcPct val="0"/>
              </a:spcBef>
              <a:buFontTx/>
              <a:buNone/>
              <a:defRPr/>
            </a:pPr>
            <a:r>
              <a:rPr lang="de-DE" altLang="de-DE" sz="1400" dirty="0">
                <a:latin typeface="Calibri" panose="020F0502020204030204" pitchFamily="34" charset="0"/>
                <a:cs typeface="Times New Roman" panose="02020603050405020304" pitchFamily="18" charset="0"/>
              </a:rPr>
              <a:t>    Kooperationsmöglichkeit, nicht -pflicht</a:t>
            </a:r>
          </a:p>
          <a:p>
            <a:pPr eaLnBrk="1" hangingPunct="1">
              <a:spcBef>
                <a:spcPct val="0"/>
              </a:spcBef>
              <a:buFontTx/>
              <a:buNone/>
              <a:defRPr/>
            </a:pPr>
            <a:r>
              <a:rPr lang="de-DE" altLang="de-DE" sz="1400" dirty="0">
                <a:latin typeface="Calibri" panose="020F0502020204030204" pitchFamily="34" charset="0"/>
                <a:cs typeface="Times New Roman" panose="02020603050405020304" pitchFamily="18" charset="0"/>
              </a:rPr>
              <a:t>    aber Rechtfertigungsdruck</a:t>
            </a:r>
          </a:p>
          <a:p>
            <a:pPr eaLnBrk="1" hangingPunct="1">
              <a:spcBef>
                <a:spcPct val="0"/>
              </a:spcBef>
              <a:buFontTx/>
              <a:buNone/>
              <a:defRPr/>
            </a:pPr>
            <a:r>
              <a:rPr lang="de-DE" altLang="de-DE" sz="1400" dirty="0">
                <a:latin typeface="Calibri" panose="020F0502020204030204" pitchFamily="34" charset="0"/>
                <a:cs typeface="Times New Roman" panose="02020603050405020304" pitchFamily="18" charset="0"/>
              </a:rPr>
              <a:t>    Ablehnung muss begründet werden</a:t>
            </a:r>
          </a:p>
        </p:txBody>
      </p:sp>
      <p:sp>
        <p:nvSpPr>
          <p:cNvPr id="19" name="Rectangle 11"/>
          <p:cNvSpPr>
            <a:spLocks noChangeArrowheads="1"/>
          </p:cNvSpPr>
          <p:nvPr/>
        </p:nvSpPr>
        <p:spPr bwMode="auto">
          <a:xfrm>
            <a:off x="6732588" y="3500438"/>
            <a:ext cx="2303462" cy="2665412"/>
          </a:xfrm>
          <a:prstGeom prst="rect">
            <a:avLst/>
          </a:prstGeom>
          <a:solidFill>
            <a:srgbClr val="FFFFFF"/>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defRPr/>
            </a:pPr>
            <a:r>
              <a:rPr lang="de-DE" altLang="de-DE" sz="1800" dirty="0">
                <a:latin typeface="Calibri" panose="020F0502020204030204" pitchFamily="34" charset="0"/>
                <a:cs typeface="Times New Roman" panose="02020603050405020304" pitchFamily="18" charset="0"/>
              </a:rPr>
              <a:t>Streitschlichtung</a:t>
            </a:r>
          </a:p>
          <a:p>
            <a:pPr marL="92075" indent="-92075" eaLnBrk="1" hangingPunct="1">
              <a:spcBef>
                <a:spcPct val="0"/>
              </a:spcBef>
              <a:defRPr/>
            </a:pPr>
            <a:r>
              <a:rPr lang="de-DE" altLang="de-DE" sz="1400" dirty="0">
                <a:latin typeface="Calibri" panose="020F0502020204030204" pitchFamily="34" charset="0"/>
              </a:rPr>
              <a:t> Investor-Staat-Verfahren</a:t>
            </a:r>
          </a:p>
          <a:p>
            <a:pPr marL="92075" indent="-92075" eaLnBrk="1" hangingPunct="1">
              <a:spcBef>
                <a:spcPct val="0"/>
              </a:spcBef>
              <a:defRPr/>
            </a:pPr>
            <a:r>
              <a:rPr lang="de-DE" altLang="de-DE" sz="1400" dirty="0">
                <a:latin typeface="Calibri" panose="020F0502020204030204" pitchFamily="34" charset="0"/>
              </a:rPr>
              <a:t> Probleme:</a:t>
            </a:r>
          </a:p>
          <a:p>
            <a:pPr eaLnBrk="1" hangingPunct="1">
              <a:spcBef>
                <a:spcPct val="0"/>
              </a:spcBef>
              <a:buFontTx/>
              <a:buNone/>
              <a:defRPr/>
            </a:pPr>
            <a:r>
              <a:rPr lang="de-DE" altLang="de-DE" sz="1400" dirty="0">
                <a:latin typeface="Calibri" panose="020F0502020204030204" pitchFamily="34" charset="0"/>
              </a:rPr>
              <a:t>   Reichweite</a:t>
            </a:r>
          </a:p>
          <a:p>
            <a:pPr eaLnBrk="1" hangingPunct="1">
              <a:spcBef>
                <a:spcPct val="0"/>
              </a:spcBef>
              <a:buFontTx/>
              <a:buNone/>
              <a:defRPr/>
            </a:pPr>
            <a:r>
              <a:rPr lang="de-DE" altLang="de-DE" sz="1400" dirty="0">
                <a:latin typeface="Calibri" panose="020F0502020204030204" pitchFamily="34" charset="0"/>
              </a:rPr>
              <a:t>   Zusammensetzung</a:t>
            </a:r>
          </a:p>
          <a:p>
            <a:pPr eaLnBrk="1" hangingPunct="1">
              <a:spcBef>
                <a:spcPct val="0"/>
              </a:spcBef>
              <a:buFontTx/>
              <a:buNone/>
              <a:defRPr/>
            </a:pPr>
            <a:r>
              <a:rPr lang="de-DE" altLang="de-DE" sz="1400" dirty="0">
                <a:latin typeface="Calibri" panose="020F0502020204030204" pitchFamily="34" charset="0"/>
              </a:rPr>
              <a:t>   Umfang</a:t>
            </a:r>
          </a:p>
          <a:p>
            <a:pPr marL="92075" indent="-92075" eaLnBrk="1" hangingPunct="1">
              <a:spcBef>
                <a:spcPct val="0"/>
              </a:spcBef>
              <a:defRPr/>
            </a:pPr>
            <a:r>
              <a:rPr lang="de-DE" altLang="de-DE" sz="1400" dirty="0">
                <a:latin typeface="Calibri" panose="020F0502020204030204" pitchFamily="34" charset="0"/>
              </a:rPr>
              <a:t> Lösung:</a:t>
            </a:r>
          </a:p>
          <a:p>
            <a:pPr eaLnBrk="1" hangingPunct="1">
              <a:spcBef>
                <a:spcPct val="0"/>
              </a:spcBef>
              <a:buFontTx/>
              <a:buNone/>
              <a:defRPr/>
            </a:pPr>
            <a:r>
              <a:rPr lang="de-DE" altLang="de-DE" sz="1400" dirty="0">
                <a:latin typeface="Calibri" panose="020F0502020204030204" pitchFamily="34" charset="0"/>
              </a:rPr>
              <a:t>   nur Enteignungen</a:t>
            </a:r>
          </a:p>
          <a:p>
            <a:pPr eaLnBrk="1" hangingPunct="1">
              <a:spcBef>
                <a:spcPct val="0"/>
              </a:spcBef>
              <a:buFontTx/>
              <a:buNone/>
              <a:defRPr/>
            </a:pPr>
            <a:r>
              <a:rPr lang="de-DE" altLang="de-DE" sz="1400" dirty="0">
                <a:latin typeface="Calibri" panose="020F0502020204030204" pitchFamily="34" charset="0"/>
              </a:rPr>
              <a:t>   nur Entschädigung</a:t>
            </a:r>
          </a:p>
          <a:p>
            <a:pPr eaLnBrk="1" hangingPunct="1">
              <a:spcBef>
                <a:spcPct val="0"/>
              </a:spcBef>
              <a:buFontTx/>
              <a:buNone/>
              <a:defRPr/>
            </a:pPr>
            <a:r>
              <a:rPr lang="de-DE" altLang="de-DE" sz="1400" dirty="0">
                <a:latin typeface="Calibri" panose="020F0502020204030204" pitchFamily="34" charset="0"/>
              </a:rPr>
              <a:t>   Institutionalisierung</a:t>
            </a:r>
          </a:p>
          <a:p>
            <a:pPr eaLnBrk="1" hangingPunct="1">
              <a:spcBef>
                <a:spcPct val="0"/>
              </a:spcBef>
              <a:buFontTx/>
              <a:buNone/>
              <a:defRPr/>
            </a:pPr>
            <a:r>
              <a:rPr lang="de-DE" altLang="de-DE" sz="1400" dirty="0">
                <a:latin typeface="Calibri" panose="020F0502020204030204" pitchFamily="34" charset="0"/>
              </a:rPr>
              <a:t>   zudem Berufungsoption</a:t>
            </a:r>
          </a:p>
        </p:txBody>
      </p:sp>
      <p:sp>
        <p:nvSpPr>
          <p:cNvPr id="23" name="Text Box 16"/>
          <p:cNvSpPr txBox="1">
            <a:spLocks noChangeArrowheads="1"/>
          </p:cNvSpPr>
          <p:nvPr/>
        </p:nvSpPr>
        <p:spPr bwMode="auto">
          <a:xfrm>
            <a:off x="2382838" y="1581150"/>
            <a:ext cx="4665662" cy="584200"/>
          </a:xfrm>
          <a:prstGeom prst="rect">
            <a:avLst/>
          </a:prstGeom>
          <a:noFill/>
          <a:ln w="9525" cap="rnd">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de-DE" altLang="de-DE"/>
              <a:t>Wesentliche Kritikpunkte</a:t>
            </a:r>
          </a:p>
        </p:txBody>
      </p:sp>
      <p:sp>
        <p:nvSpPr>
          <p:cNvPr id="24" name="Line 17"/>
          <p:cNvSpPr>
            <a:spLocks noChangeShapeType="1"/>
          </p:cNvSpPr>
          <p:nvPr/>
        </p:nvSpPr>
        <p:spPr bwMode="auto">
          <a:xfrm flipH="1">
            <a:off x="1176338" y="2176463"/>
            <a:ext cx="3529012" cy="1295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de-DE"/>
          </a:p>
        </p:txBody>
      </p:sp>
      <p:sp>
        <p:nvSpPr>
          <p:cNvPr id="26" name="Line 19"/>
          <p:cNvSpPr>
            <a:spLocks noChangeShapeType="1"/>
          </p:cNvSpPr>
          <p:nvPr/>
        </p:nvSpPr>
        <p:spPr bwMode="auto">
          <a:xfrm>
            <a:off x="4705350" y="2165350"/>
            <a:ext cx="0" cy="1295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de-DE"/>
          </a:p>
        </p:txBody>
      </p:sp>
      <p:sp>
        <p:nvSpPr>
          <p:cNvPr id="28" name="Line 21"/>
          <p:cNvSpPr>
            <a:spLocks noChangeShapeType="1"/>
          </p:cNvSpPr>
          <p:nvPr/>
        </p:nvSpPr>
        <p:spPr bwMode="auto">
          <a:xfrm>
            <a:off x="4716463" y="2193925"/>
            <a:ext cx="3529012" cy="1295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de-DE"/>
          </a:p>
        </p:txBody>
      </p:sp>
      <p:sp>
        <p:nvSpPr>
          <p:cNvPr id="28684" name="Rectangle 8"/>
          <p:cNvSpPr>
            <a:spLocks noChangeArrowheads="1"/>
          </p:cNvSpPr>
          <p:nvPr/>
        </p:nvSpPr>
        <p:spPr bwMode="auto">
          <a:xfrm>
            <a:off x="0" y="-4763"/>
            <a:ext cx="2409825" cy="83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de-DE" altLang="de-DE" sz="1200">
                <a:ea typeface="Calibri" panose="020F0502020204030204" pitchFamily="34" charset="0"/>
                <a:cs typeface="Times New Roman" panose="02020603050405020304" pitchFamily="18" charset="0"/>
              </a:rPr>
              <a:t>Einführung in das Recht</a:t>
            </a:r>
          </a:p>
          <a:p>
            <a:pPr>
              <a:spcBef>
                <a:spcPct val="0"/>
              </a:spcBef>
              <a:buFontTx/>
              <a:buNone/>
            </a:pPr>
            <a:r>
              <a:rPr lang="de-DE" altLang="de-DE" sz="1200">
                <a:ea typeface="Calibri" panose="020F0502020204030204" pitchFamily="34" charset="0"/>
                <a:cs typeface="Times New Roman" panose="02020603050405020304" pitchFamily="18" charset="0"/>
              </a:rPr>
              <a:t>TU Chemnitz</a:t>
            </a:r>
          </a:p>
          <a:p>
            <a:pPr>
              <a:spcBef>
                <a:spcPct val="0"/>
              </a:spcBef>
              <a:buFontTx/>
              <a:buNone/>
            </a:pPr>
            <a:r>
              <a:rPr lang="de-DE" altLang="de-DE" sz="1200">
                <a:ea typeface="Calibri" panose="020F0502020204030204" pitchFamily="34" charset="0"/>
                <a:cs typeface="Times New Roman" panose="02020603050405020304" pitchFamily="18" charset="0"/>
              </a:rPr>
              <a:t>Prof. Dr. </a:t>
            </a:r>
            <a:r>
              <a:rPr lang="de-DE" altLang="de-DE" sz="1200" i="1">
                <a:ea typeface="Calibri" panose="020F0502020204030204" pitchFamily="34" charset="0"/>
                <a:cs typeface="Times New Roman" panose="02020603050405020304" pitchFamily="18" charset="0"/>
              </a:rPr>
              <a:t>Stefan Korte</a:t>
            </a:r>
            <a:r>
              <a:rPr lang="de-DE" altLang="de-DE" sz="1200">
                <a:ea typeface="Calibri" panose="020F0502020204030204" pitchFamily="34" charset="0"/>
                <a:cs typeface="Times New Roman" panose="02020603050405020304" pitchFamily="18" charset="0"/>
              </a:rPr>
              <a:t>, Dipl.-Kfm.</a:t>
            </a:r>
          </a:p>
          <a:p>
            <a:pPr>
              <a:spcBef>
                <a:spcPct val="0"/>
              </a:spcBef>
              <a:buFontTx/>
              <a:buNone/>
            </a:pPr>
            <a:r>
              <a:rPr lang="de-DE" altLang="de-DE" sz="1200">
                <a:ea typeface="Calibri" panose="020F0502020204030204" pitchFamily="34" charset="0"/>
                <a:cs typeface="Times New Roman" panose="02020603050405020304" pitchFamily="18" charset="0"/>
              </a:rPr>
              <a:t>Wintersemester 2019/2020</a:t>
            </a:r>
          </a:p>
        </p:txBody>
      </p:sp>
      <p:sp>
        <p:nvSpPr>
          <p:cNvPr id="28685" name="Foliennummernplatzhalt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7B0B1A88-B80A-4780-8C98-8162C1F12BC4}" type="slidenum">
              <a:rPr lang="de-DE" altLang="de-DE" sz="1400" smtClean="0"/>
              <a:pPr>
                <a:spcBef>
                  <a:spcPct val="0"/>
                </a:spcBef>
                <a:buFontTx/>
                <a:buNone/>
              </a:pPr>
              <a:t>10</a:t>
            </a:fld>
            <a:endParaRPr lang="de-DE" altLang="de-DE" sz="1400" smtClean="0"/>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45215"/>
    </mc:Choice>
    <mc:Fallback xmlns="">
      <p:transition spd="slow" advTm="2452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blinds(horizontal)">
                                      <p:cBhvr>
                                        <p:cTn id="11" dur="500"/>
                                        <p:tgtEl>
                                          <p:spTgt spid="2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blinds(horizontal)">
                                      <p:cBhvr>
                                        <p:cTn id="16" dur="500"/>
                                        <p:tgtEl>
                                          <p:spTgt spid="24"/>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6">
                                            <p:bg/>
                                          </p:spTgt>
                                        </p:tgtEl>
                                        <p:attrNameLst>
                                          <p:attrName>style.visibility</p:attrName>
                                        </p:attrNameLst>
                                      </p:cBhvr>
                                      <p:to>
                                        <p:strVal val="visible"/>
                                      </p:to>
                                    </p:set>
                                    <p:animEffect transition="in" filter="blinds(horizontal)">
                                      <p:cBhvr>
                                        <p:cTn id="19" dur="500"/>
                                        <p:tgtEl>
                                          <p:spTgt spid="16">
                                            <p:bg/>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16">
                                            <p:txEl>
                                              <p:pRg st="0" end="0"/>
                                            </p:txEl>
                                          </p:spTgt>
                                        </p:tgtEl>
                                        <p:attrNameLst>
                                          <p:attrName>style.visibility</p:attrName>
                                        </p:attrNameLst>
                                      </p:cBhvr>
                                      <p:to>
                                        <p:strVal val="visible"/>
                                      </p:to>
                                    </p:set>
                                    <p:animEffect transition="in" filter="blinds(horizontal)">
                                      <p:cBhvr>
                                        <p:cTn id="24" dur="500"/>
                                        <p:tgtEl>
                                          <p:spTgt spid="16">
                                            <p:txEl>
                                              <p:pRg st="0" end="0"/>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16">
                                            <p:txEl>
                                              <p:pRg st="1" end="1"/>
                                            </p:txEl>
                                          </p:spTgt>
                                        </p:tgtEl>
                                        <p:attrNameLst>
                                          <p:attrName>style.visibility</p:attrName>
                                        </p:attrNameLst>
                                      </p:cBhvr>
                                      <p:to>
                                        <p:strVal val="visible"/>
                                      </p:to>
                                    </p:set>
                                    <p:animEffect transition="in" filter="blinds(horizontal)">
                                      <p:cBhvr>
                                        <p:cTn id="29" dur="500"/>
                                        <p:tgtEl>
                                          <p:spTgt spid="16">
                                            <p:txEl>
                                              <p:pRg st="1" end="1"/>
                                            </p:txEl>
                                          </p:spTgt>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16">
                                            <p:txEl>
                                              <p:pRg st="2" end="2"/>
                                            </p:txEl>
                                          </p:spTgt>
                                        </p:tgtEl>
                                        <p:attrNameLst>
                                          <p:attrName>style.visibility</p:attrName>
                                        </p:attrNameLst>
                                      </p:cBhvr>
                                      <p:to>
                                        <p:strVal val="visible"/>
                                      </p:to>
                                    </p:set>
                                    <p:animEffect transition="in" filter="blinds(horizontal)">
                                      <p:cBhvr>
                                        <p:cTn id="32" dur="500"/>
                                        <p:tgtEl>
                                          <p:spTgt spid="16">
                                            <p:txEl>
                                              <p:pRg st="2" end="2"/>
                                            </p:txEl>
                                          </p:spTgt>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16">
                                            <p:txEl>
                                              <p:pRg st="3" end="3"/>
                                            </p:txEl>
                                          </p:spTgt>
                                        </p:tgtEl>
                                        <p:attrNameLst>
                                          <p:attrName>style.visibility</p:attrName>
                                        </p:attrNameLst>
                                      </p:cBhvr>
                                      <p:to>
                                        <p:strVal val="visible"/>
                                      </p:to>
                                    </p:set>
                                    <p:animEffect transition="in" filter="blinds(horizontal)">
                                      <p:cBhvr>
                                        <p:cTn id="35" dur="500"/>
                                        <p:tgtEl>
                                          <p:spTgt spid="16">
                                            <p:txEl>
                                              <p:pRg st="3" end="3"/>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16">
                                            <p:txEl>
                                              <p:pRg st="4" end="4"/>
                                            </p:txEl>
                                          </p:spTgt>
                                        </p:tgtEl>
                                        <p:attrNameLst>
                                          <p:attrName>style.visibility</p:attrName>
                                        </p:attrNameLst>
                                      </p:cBhvr>
                                      <p:to>
                                        <p:strVal val="visible"/>
                                      </p:to>
                                    </p:set>
                                    <p:animEffect transition="in" filter="blinds(horizontal)">
                                      <p:cBhvr>
                                        <p:cTn id="40" dur="500"/>
                                        <p:tgtEl>
                                          <p:spTgt spid="16">
                                            <p:txEl>
                                              <p:pRg st="4" end="4"/>
                                            </p:txEl>
                                          </p:spTgt>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16">
                                            <p:txEl>
                                              <p:pRg st="5" end="5"/>
                                            </p:txEl>
                                          </p:spTgt>
                                        </p:tgtEl>
                                        <p:attrNameLst>
                                          <p:attrName>style.visibility</p:attrName>
                                        </p:attrNameLst>
                                      </p:cBhvr>
                                      <p:to>
                                        <p:strVal val="visible"/>
                                      </p:to>
                                    </p:set>
                                    <p:animEffect transition="in" filter="blinds(horizontal)">
                                      <p:cBhvr>
                                        <p:cTn id="43" dur="500"/>
                                        <p:tgtEl>
                                          <p:spTgt spid="16">
                                            <p:txEl>
                                              <p:pRg st="5" end="5"/>
                                            </p:txEl>
                                          </p:spTgt>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16">
                                            <p:txEl>
                                              <p:pRg st="6" end="6"/>
                                            </p:txEl>
                                          </p:spTgt>
                                        </p:tgtEl>
                                        <p:attrNameLst>
                                          <p:attrName>style.visibility</p:attrName>
                                        </p:attrNameLst>
                                      </p:cBhvr>
                                      <p:to>
                                        <p:strVal val="visible"/>
                                      </p:to>
                                    </p:set>
                                    <p:animEffect transition="in" filter="blinds(horizontal)">
                                      <p:cBhvr>
                                        <p:cTn id="46" dur="500"/>
                                        <p:tgtEl>
                                          <p:spTgt spid="16">
                                            <p:txEl>
                                              <p:pRg st="6" end="6"/>
                                            </p:txEl>
                                          </p:spTgt>
                                        </p:tgtEl>
                                      </p:cBhvr>
                                    </p:animEffect>
                                  </p:childTnLst>
                                </p:cTn>
                              </p:par>
                              <p:par>
                                <p:cTn id="47" presetID="3" presetClass="entr" presetSubtype="10" fill="hold" grpId="0" nodeType="withEffect">
                                  <p:stCondLst>
                                    <p:cond delay="0"/>
                                  </p:stCondLst>
                                  <p:childTnLst>
                                    <p:set>
                                      <p:cBhvr>
                                        <p:cTn id="48" dur="1" fill="hold">
                                          <p:stCondLst>
                                            <p:cond delay="0"/>
                                          </p:stCondLst>
                                        </p:cTn>
                                        <p:tgtEl>
                                          <p:spTgt spid="16">
                                            <p:txEl>
                                              <p:pRg st="7" end="7"/>
                                            </p:txEl>
                                          </p:spTgt>
                                        </p:tgtEl>
                                        <p:attrNameLst>
                                          <p:attrName>style.visibility</p:attrName>
                                        </p:attrNameLst>
                                      </p:cBhvr>
                                      <p:to>
                                        <p:strVal val="visible"/>
                                      </p:to>
                                    </p:set>
                                    <p:animEffect transition="in" filter="blinds(horizontal)">
                                      <p:cBhvr>
                                        <p:cTn id="49" dur="500"/>
                                        <p:tgtEl>
                                          <p:spTgt spid="16">
                                            <p:txEl>
                                              <p:pRg st="7" end="7"/>
                                            </p:txEl>
                                          </p:spTgt>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16">
                                            <p:txEl>
                                              <p:pRg st="8" end="8"/>
                                            </p:txEl>
                                          </p:spTgt>
                                        </p:tgtEl>
                                        <p:attrNameLst>
                                          <p:attrName>style.visibility</p:attrName>
                                        </p:attrNameLst>
                                      </p:cBhvr>
                                      <p:to>
                                        <p:strVal val="visible"/>
                                      </p:to>
                                    </p:set>
                                    <p:animEffect transition="in" filter="blinds(horizontal)">
                                      <p:cBhvr>
                                        <p:cTn id="52" dur="500"/>
                                        <p:tgtEl>
                                          <p:spTgt spid="16">
                                            <p:txEl>
                                              <p:pRg st="8" end="8"/>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blinds(horizontal)">
                                      <p:cBhvr>
                                        <p:cTn id="57" dur="500"/>
                                        <p:tgtEl>
                                          <p:spTgt spid="26"/>
                                        </p:tgtEl>
                                      </p:cBhvr>
                                    </p:animEffect>
                                  </p:childTnLst>
                                </p:cTn>
                              </p:par>
                              <p:par>
                                <p:cTn id="58" presetID="3" presetClass="entr" presetSubtype="10" fill="hold" grpId="0" nodeType="withEffect">
                                  <p:stCondLst>
                                    <p:cond delay="0"/>
                                  </p:stCondLst>
                                  <p:childTnLst>
                                    <p:set>
                                      <p:cBhvr>
                                        <p:cTn id="59" dur="1" fill="hold">
                                          <p:stCondLst>
                                            <p:cond delay="0"/>
                                          </p:stCondLst>
                                        </p:cTn>
                                        <p:tgtEl>
                                          <p:spTgt spid="17">
                                            <p:bg/>
                                          </p:spTgt>
                                        </p:tgtEl>
                                        <p:attrNameLst>
                                          <p:attrName>style.visibility</p:attrName>
                                        </p:attrNameLst>
                                      </p:cBhvr>
                                      <p:to>
                                        <p:strVal val="visible"/>
                                      </p:to>
                                    </p:set>
                                    <p:animEffect transition="in" filter="blinds(horizontal)">
                                      <p:cBhvr>
                                        <p:cTn id="60" dur="500"/>
                                        <p:tgtEl>
                                          <p:spTgt spid="17">
                                            <p:bg/>
                                          </p:spTgt>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3" presetClass="entr" presetSubtype="10" fill="hold" grpId="0" nodeType="clickEffect">
                                  <p:stCondLst>
                                    <p:cond delay="0"/>
                                  </p:stCondLst>
                                  <p:childTnLst>
                                    <p:set>
                                      <p:cBhvr>
                                        <p:cTn id="64" dur="1" fill="hold">
                                          <p:stCondLst>
                                            <p:cond delay="0"/>
                                          </p:stCondLst>
                                        </p:cTn>
                                        <p:tgtEl>
                                          <p:spTgt spid="17">
                                            <p:txEl>
                                              <p:pRg st="0" end="0"/>
                                            </p:txEl>
                                          </p:spTgt>
                                        </p:tgtEl>
                                        <p:attrNameLst>
                                          <p:attrName>style.visibility</p:attrName>
                                        </p:attrNameLst>
                                      </p:cBhvr>
                                      <p:to>
                                        <p:strVal val="visible"/>
                                      </p:to>
                                    </p:set>
                                    <p:animEffect transition="in" filter="blinds(horizontal)">
                                      <p:cBhvr>
                                        <p:cTn id="65" dur="500"/>
                                        <p:tgtEl>
                                          <p:spTgt spid="17">
                                            <p:txEl>
                                              <p:pRg st="0" end="0"/>
                                            </p:txEl>
                                          </p:spTgt>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3" presetClass="entr" presetSubtype="10" fill="hold" grpId="0" nodeType="clickEffect">
                                  <p:stCondLst>
                                    <p:cond delay="0"/>
                                  </p:stCondLst>
                                  <p:childTnLst>
                                    <p:set>
                                      <p:cBhvr>
                                        <p:cTn id="69" dur="1" fill="hold">
                                          <p:stCondLst>
                                            <p:cond delay="0"/>
                                          </p:stCondLst>
                                        </p:cTn>
                                        <p:tgtEl>
                                          <p:spTgt spid="17">
                                            <p:txEl>
                                              <p:pRg st="1" end="1"/>
                                            </p:txEl>
                                          </p:spTgt>
                                        </p:tgtEl>
                                        <p:attrNameLst>
                                          <p:attrName>style.visibility</p:attrName>
                                        </p:attrNameLst>
                                      </p:cBhvr>
                                      <p:to>
                                        <p:strVal val="visible"/>
                                      </p:to>
                                    </p:set>
                                    <p:animEffect transition="in" filter="blinds(horizontal)">
                                      <p:cBhvr>
                                        <p:cTn id="70" dur="500"/>
                                        <p:tgtEl>
                                          <p:spTgt spid="17">
                                            <p:txEl>
                                              <p:pRg st="1" end="1"/>
                                            </p:txEl>
                                          </p:spTgt>
                                        </p:tgtEl>
                                      </p:cBhvr>
                                    </p:animEffect>
                                  </p:childTnLst>
                                </p:cTn>
                              </p:par>
                              <p:par>
                                <p:cTn id="71" presetID="3" presetClass="entr" presetSubtype="10" fill="hold" grpId="0" nodeType="withEffect">
                                  <p:stCondLst>
                                    <p:cond delay="0"/>
                                  </p:stCondLst>
                                  <p:childTnLst>
                                    <p:set>
                                      <p:cBhvr>
                                        <p:cTn id="72" dur="1" fill="hold">
                                          <p:stCondLst>
                                            <p:cond delay="0"/>
                                          </p:stCondLst>
                                        </p:cTn>
                                        <p:tgtEl>
                                          <p:spTgt spid="17">
                                            <p:txEl>
                                              <p:pRg st="2" end="2"/>
                                            </p:txEl>
                                          </p:spTgt>
                                        </p:tgtEl>
                                        <p:attrNameLst>
                                          <p:attrName>style.visibility</p:attrName>
                                        </p:attrNameLst>
                                      </p:cBhvr>
                                      <p:to>
                                        <p:strVal val="visible"/>
                                      </p:to>
                                    </p:set>
                                    <p:animEffect transition="in" filter="blinds(horizontal)">
                                      <p:cBhvr>
                                        <p:cTn id="73" dur="500"/>
                                        <p:tgtEl>
                                          <p:spTgt spid="17">
                                            <p:txEl>
                                              <p:pRg st="2" end="2"/>
                                            </p:txEl>
                                          </p:spTgt>
                                        </p:tgtEl>
                                      </p:cBhvr>
                                    </p:animEffect>
                                  </p:childTnLst>
                                </p:cTn>
                              </p:par>
                              <p:par>
                                <p:cTn id="74" presetID="3" presetClass="entr" presetSubtype="10" fill="hold" grpId="0" nodeType="withEffect">
                                  <p:stCondLst>
                                    <p:cond delay="0"/>
                                  </p:stCondLst>
                                  <p:childTnLst>
                                    <p:set>
                                      <p:cBhvr>
                                        <p:cTn id="75" dur="1" fill="hold">
                                          <p:stCondLst>
                                            <p:cond delay="0"/>
                                          </p:stCondLst>
                                        </p:cTn>
                                        <p:tgtEl>
                                          <p:spTgt spid="17">
                                            <p:txEl>
                                              <p:pRg st="3" end="3"/>
                                            </p:txEl>
                                          </p:spTgt>
                                        </p:tgtEl>
                                        <p:attrNameLst>
                                          <p:attrName>style.visibility</p:attrName>
                                        </p:attrNameLst>
                                      </p:cBhvr>
                                      <p:to>
                                        <p:strVal val="visible"/>
                                      </p:to>
                                    </p:set>
                                    <p:animEffect transition="in" filter="blinds(horizontal)">
                                      <p:cBhvr>
                                        <p:cTn id="76" dur="500"/>
                                        <p:tgtEl>
                                          <p:spTgt spid="17">
                                            <p:txEl>
                                              <p:pRg st="3" end="3"/>
                                            </p:txEl>
                                          </p:spTgt>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3" presetClass="entr" presetSubtype="10" fill="hold" grpId="0" nodeType="clickEffect">
                                  <p:stCondLst>
                                    <p:cond delay="0"/>
                                  </p:stCondLst>
                                  <p:childTnLst>
                                    <p:set>
                                      <p:cBhvr>
                                        <p:cTn id="80" dur="1" fill="hold">
                                          <p:stCondLst>
                                            <p:cond delay="0"/>
                                          </p:stCondLst>
                                        </p:cTn>
                                        <p:tgtEl>
                                          <p:spTgt spid="17">
                                            <p:txEl>
                                              <p:pRg st="4" end="4"/>
                                            </p:txEl>
                                          </p:spTgt>
                                        </p:tgtEl>
                                        <p:attrNameLst>
                                          <p:attrName>style.visibility</p:attrName>
                                        </p:attrNameLst>
                                      </p:cBhvr>
                                      <p:to>
                                        <p:strVal val="visible"/>
                                      </p:to>
                                    </p:set>
                                    <p:animEffect transition="in" filter="blinds(horizontal)">
                                      <p:cBhvr>
                                        <p:cTn id="81" dur="500"/>
                                        <p:tgtEl>
                                          <p:spTgt spid="17">
                                            <p:txEl>
                                              <p:pRg st="4" end="4"/>
                                            </p:txEl>
                                          </p:spTgt>
                                        </p:tgtEl>
                                      </p:cBhvr>
                                    </p:animEffect>
                                  </p:childTnLst>
                                </p:cTn>
                              </p:par>
                              <p:par>
                                <p:cTn id="82" presetID="3" presetClass="entr" presetSubtype="10" fill="hold" grpId="0" nodeType="withEffect">
                                  <p:stCondLst>
                                    <p:cond delay="0"/>
                                  </p:stCondLst>
                                  <p:childTnLst>
                                    <p:set>
                                      <p:cBhvr>
                                        <p:cTn id="83" dur="1" fill="hold">
                                          <p:stCondLst>
                                            <p:cond delay="0"/>
                                          </p:stCondLst>
                                        </p:cTn>
                                        <p:tgtEl>
                                          <p:spTgt spid="17">
                                            <p:txEl>
                                              <p:pRg st="5" end="5"/>
                                            </p:txEl>
                                          </p:spTgt>
                                        </p:tgtEl>
                                        <p:attrNameLst>
                                          <p:attrName>style.visibility</p:attrName>
                                        </p:attrNameLst>
                                      </p:cBhvr>
                                      <p:to>
                                        <p:strVal val="visible"/>
                                      </p:to>
                                    </p:set>
                                    <p:animEffect transition="in" filter="blinds(horizontal)">
                                      <p:cBhvr>
                                        <p:cTn id="84" dur="500"/>
                                        <p:tgtEl>
                                          <p:spTgt spid="17">
                                            <p:txEl>
                                              <p:pRg st="5" end="5"/>
                                            </p:txEl>
                                          </p:spTgt>
                                        </p:tgtEl>
                                      </p:cBhvr>
                                    </p:animEffect>
                                  </p:childTnLst>
                                </p:cTn>
                              </p:par>
                              <p:par>
                                <p:cTn id="85" presetID="3" presetClass="entr" presetSubtype="10" fill="hold" grpId="0" nodeType="withEffect">
                                  <p:stCondLst>
                                    <p:cond delay="0"/>
                                  </p:stCondLst>
                                  <p:childTnLst>
                                    <p:set>
                                      <p:cBhvr>
                                        <p:cTn id="86" dur="1" fill="hold">
                                          <p:stCondLst>
                                            <p:cond delay="0"/>
                                          </p:stCondLst>
                                        </p:cTn>
                                        <p:tgtEl>
                                          <p:spTgt spid="17">
                                            <p:txEl>
                                              <p:pRg st="6" end="6"/>
                                            </p:txEl>
                                          </p:spTgt>
                                        </p:tgtEl>
                                        <p:attrNameLst>
                                          <p:attrName>style.visibility</p:attrName>
                                        </p:attrNameLst>
                                      </p:cBhvr>
                                      <p:to>
                                        <p:strVal val="visible"/>
                                      </p:to>
                                    </p:set>
                                    <p:animEffect transition="in" filter="blinds(horizontal)">
                                      <p:cBhvr>
                                        <p:cTn id="87" dur="500"/>
                                        <p:tgtEl>
                                          <p:spTgt spid="17">
                                            <p:txEl>
                                              <p:pRg st="6" end="6"/>
                                            </p:txEl>
                                          </p:spTgt>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3" presetClass="entr" presetSubtype="10" fill="hold" grpId="0" nodeType="clickEffect">
                                  <p:stCondLst>
                                    <p:cond delay="0"/>
                                  </p:stCondLst>
                                  <p:childTnLst>
                                    <p:set>
                                      <p:cBhvr>
                                        <p:cTn id="91" dur="1" fill="hold">
                                          <p:stCondLst>
                                            <p:cond delay="0"/>
                                          </p:stCondLst>
                                        </p:cTn>
                                        <p:tgtEl>
                                          <p:spTgt spid="17">
                                            <p:txEl>
                                              <p:pRg st="7" end="7"/>
                                            </p:txEl>
                                          </p:spTgt>
                                        </p:tgtEl>
                                        <p:attrNameLst>
                                          <p:attrName>style.visibility</p:attrName>
                                        </p:attrNameLst>
                                      </p:cBhvr>
                                      <p:to>
                                        <p:strVal val="visible"/>
                                      </p:to>
                                    </p:set>
                                    <p:animEffect transition="in" filter="blinds(horizontal)">
                                      <p:cBhvr>
                                        <p:cTn id="92" dur="500"/>
                                        <p:tgtEl>
                                          <p:spTgt spid="17">
                                            <p:txEl>
                                              <p:pRg st="7" end="7"/>
                                            </p:txEl>
                                          </p:spTgt>
                                        </p:tgtEl>
                                      </p:cBhvr>
                                    </p:animEffect>
                                  </p:childTnLst>
                                </p:cTn>
                              </p:par>
                              <p:par>
                                <p:cTn id="93" presetID="3" presetClass="entr" presetSubtype="10" fill="hold" grpId="0" nodeType="withEffect">
                                  <p:stCondLst>
                                    <p:cond delay="0"/>
                                  </p:stCondLst>
                                  <p:childTnLst>
                                    <p:set>
                                      <p:cBhvr>
                                        <p:cTn id="94" dur="1" fill="hold">
                                          <p:stCondLst>
                                            <p:cond delay="0"/>
                                          </p:stCondLst>
                                        </p:cTn>
                                        <p:tgtEl>
                                          <p:spTgt spid="17">
                                            <p:txEl>
                                              <p:pRg st="8" end="8"/>
                                            </p:txEl>
                                          </p:spTgt>
                                        </p:tgtEl>
                                        <p:attrNameLst>
                                          <p:attrName>style.visibility</p:attrName>
                                        </p:attrNameLst>
                                      </p:cBhvr>
                                      <p:to>
                                        <p:strVal val="visible"/>
                                      </p:to>
                                    </p:set>
                                    <p:animEffect transition="in" filter="blinds(horizontal)">
                                      <p:cBhvr>
                                        <p:cTn id="95" dur="500"/>
                                        <p:tgtEl>
                                          <p:spTgt spid="17">
                                            <p:txEl>
                                              <p:pRg st="8" end="8"/>
                                            </p:txEl>
                                          </p:spTgt>
                                        </p:tgtEl>
                                      </p:cBhvr>
                                    </p:animEffect>
                                  </p:childTnLst>
                                </p:cTn>
                              </p:par>
                              <p:par>
                                <p:cTn id="96" presetID="3" presetClass="entr" presetSubtype="10" fill="hold" grpId="0" nodeType="withEffect">
                                  <p:stCondLst>
                                    <p:cond delay="0"/>
                                  </p:stCondLst>
                                  <p:childTnLst>
                                    <p:set>
                                      <p:cBhvr>
                                        <p:cTn id="97" dur="1" fill="hold">
                                          <p:stCondLst>
                                            <p:cond delay="0"/>
                                          </p:stCondLst>
                                        </p:cTn>
                                        <p:tgtEl>
                                          <p:spTgt spid="17">
                                            <p:txEl>
                                              <p:pRg st="9" end="9"/>
                                            </p:txEl>
                                          </p:spTgt>
                                        </p:tgtEl>
                                        <p:attrNameLst>
                                          <p:attrName>style.visibility</p:attrName>
                                        </p:attrNameLst>
                                      </p:cBhvr>
                                      <p:to>
                                        <p:strVal val="visible"/>
                                      </p:to>
                                    </p:set>
                                    <p:animEffect transition="in" filter="blinds(horizontal)">
                                      <p:cBhvr>
                                        <p:cTn id="98" dur="500"/>
                                        <p:tgtEl>
                                          <p:spTgt spid="17">
                                            <p:txEl>
                                              <p:pRg st="9" end="9"/>
                                            </p:txEl>
                                          </p:spTgt>
                                        </p:tgtEl>
                                      </p:cBhvr>
                                    </p:animEffect>
                                  </p:childTnLst>
                                </p:cTn>
                              </p:par>
                              <p:par>
                                <p:cTn id="99" presetID="3" presetClass="entr" presetSubtype="10" fill="hold" grpId="0" nodeType="withEffect">
                                  <p:stCondLst>
                                    <p:cond delay="0"/>
                                  </p:stCondLst>
                                  <p:childTnLst>
                                    <p:set>
                                      <p:cBhvr>
                                        <p:cTn id="100" dur="1" fill="hold">
                                          <p:stCondLst>
                                            <p:cond delay="0"/>
                                          </p:stCondLst>
                                        </p:cTn>
                                        <p:tgtEl>
                                          <p:spTgt spid="17">
                                            <p:txEl>
                                              <p:pRg st="10" end="10"/>
                                            </p:txEl>
                                          </p:spTgt>
                                        </p:tgtEl>
                                        <p:attrNameLst>
                                          <p:attrName>style.visibility</p:attrName>
                                        </p:attrNameLst>
                                      </p:cBhvr>
                                      <p:to>
                                        <p:strVal val="visible"/>
                                      </p:to>
                                    </p:set>
                                    <p:animEffect transition="in" filter="blinds(horizontal)">
                                      <p:cBhvr>
                                        <p:cTn id="101" dur="500"/>
                                        <p:tgtEl>
                                          <p:spTgt spid="17">
                                            <p:txEl>
                                              <p:pRg st="10" end="10"/>
                                            </p:txEl>
                                          </p:spTgt>
                                        </p:tgtEl>
                                      </p:cBhvr>
                                    </p:animEffect>
                                  </p:childTnLst>
                                </p:cTn>
                              </p:par>
                            </p:childTnLst>
                          </p:cTn>
                        </p:par>
                      </p:childTnLst>
                    </p:cTn>
                  </p:par>
                  <p:par>
                    <p:cTn id="102" fill="hold" nodeType="clickPar">
                      <p:stCondLst>
                        <p:cond delay="indefinite"/>
                      </p:stCondLst>
                      <p:childTnLst>
                        <p:par>
                          <p:cTn id="103" fill="hold" nodeType="withGroup">
                            <p:stCondLst>
                              <p:cond delay="0"/>
                            </p:stCondLst>
                            <p:childTnLst>
                              <p:par>
                                <p:cTn id="104" presetID="3" presetClass="entr" presetSubtype="10" fill="hold" grpId="0" nodeType="clickEffect">
                                  <p:stCondLst>
                                    <p:cond delay="0"/>
                                  </p:stCondLst>
                                  <p:childTnLst>
                                    <p:set>
                                      <p:cBhvr>
                                        <p:cTn id="105" dur="1" fill="hold">
                                          <p:stCondLst>
                                            <p:cond delay="0"/>
                                          </p:stCondLst>
                                        </p:cTn>
                                        <p:tgtEl>
                                          <p:spTgt spid="28"/>
                                        </p:tgtEl>
                                        <p:attrNameLst>
                                          <p:attrName>style.visibility</p:attrName>
                                        </p:attrNameLst>
                                      </p:cBhvr>
                                      <p:to>
                                        <p:strVal val="visible"/>
                                      </p:to>
                                    </p:set>
                                    <p:animEffect transition="in" filter="blinds(horizontal)">
                                      <p:cBhvr>
                                        <p:cTn id="106" dur="500"/>
                                        <p:tgtEl>
                                          <p:spTgt spid="28"/>
                                        </p:tgtEl>
                                      </p:cBhvr>
                                    </p:animEffect>
                                  </p:childTnLst>
                                </p:cTn>
                              </p:par>
                              <p:par>
                                <p:cTn id="107" presetID="3" presetClass="entr" presetSubtype="10" fill="hold" grpId="0" nodeType="withEffect">
                                  <p:stCondLst>
                                    <p:cond delay="0"/>
                                  </p:stCondLst>
                                  <p:childTnLst>
                                    <p:set>
                                      <p:cBhvr>
                                        <p:cTn id="108" dur="1" fill="hold">
                                          <p:stCondLst>
                                            <p:cond delay="0"/>
                                          </p:stCondLst>
                                        </p:cTn>
                                        <p:tgtEl>
                                          <p:spTgt spid="19">
                                            <p:bg/>
                                          </p:spTgt>
                                        </p:tgtEl>
                                        <p:attrNameLst>
                                          <p:attrName>style.visibility</p:attrName>
                                        </p:attrNameLst>
                                      </p:cBhvr>
                                      <p:to>
                                        <p:strVal val="visible"/>
                                      </p:to>
                                    </p:set>
                                    <p:animEffect transition="in" filter="blinds(horizontal)">
                                      <p:cBhvr>
                                        <p:cTn id="109" dur="500"/>
                                        <p:tgtEl>
                                          <p:spTgt spid="19">
                                            <p:bg/>
                                          </p:spTgt>
                                        </p:tgtEl>
                                      </p:cBhvr>
                                    </p:animEffect>
                                  </p:childTnLst>
                                </p:cTn>
                              </p:par>
                            </p:childTnLst>
                          </p:cTn>
                        </p:par>
                      </p:childTnLst>
                    </p:cTn>
                  </p:par>
                  <p:par>
                    <p:cTn id="110" fill="hold" nodeType="clickPar">
                      <p:stCondLst>
                        <p:cond delay="indefinite"/>
                      </p:stCondLst>
                      <p:childTnLst>
                        <p:par>
                          <p:cTn id="111" fill="hold" nodeType="withGroup">
                            <p:stCondLst>
                              <p:cond delay="0"/>
                            </p:stCondLst>
                            <p:childTnLst>
                              <p:par>
                                <p:cTn id="112" presetID="3" presetClass="entr" presetSubtype="10" fill="hold" grpId="0" nodeType="clickEffect">
                                  <p:stCondLst>
                                    <p:cond delay="0"/>
                                  </p:stCondLst>
                                  <p:childTnLst>
                                    <p:set>
                                      <p:cBhvr>
                                        <p:cTn id="113" dur="1" fill="hold">
                                          <p:stCondLst>
                                            <p:cond delay="0"/>
                                          </p:stCondLst>
                                        </p:cTn>
                                        <p:tgtEl>
                                          <p:spTgt spid="19">
                                            <p:txEl>
                                              <p:pRg st="0" end="0"/>
                                            </p:txEl>
                                          </p:spTgt>
                                        </p:tgtEl>
                                        <p:attrNameLst>
                                          <p:attrName>style.visibility</p:attrName>
                                        </p:attrNameLst>
                                      </p:cBhvr>
                                      <p:to>
                                        <p:strVal val="visible"/>
                                      </p:to>
                                    </p:set>
                                    <p:animEffect transition="in" filter="blinds(horizontal)">
                                      <p:cBhvr>
                                        <p:cTn id="114" dur="500"/>
                                        <p:tgtEl>
                                          <p:spTgt spid="19">
                                            <p:txEl>
                                              <p:pRg st="0" end="0"/>
                                            </p:txEl>
                                          </p:spTgt>
                                        </p:tgtEl>
                                      </p:cBhvr>
                                    </p:animEffec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3" presetClass="entr" presetSubtype="10" fill="hold" grpId="0" nodeType="clickEffect">
                                  <p:stCondLst>
                                    <p:cond delay="0"/>
                                  </p:stCondLst>
                                  <p:childTnLst>
                                    <p:set>
                                      <p:cBhvr>
                                        <p:cTn id="118" dur="1" fill="hold">
                                          <p:stCondLst>
                                            <p:cond delay="0"/>
                                          </p:stCondLst>
                                        </p:cTn>
                                        <p:tgtEl>
                                          <p:spTgt spid="19">
                                            <p:txEl>
                                              <p:pRg st="1" end="1"/>
                                            </p:txEl>
                                          </p:spTgt>
                                        </p:tgtEl>
                                        <p:attrNameLst>
                                          <p:attrName>style.visibility</p:attrName>
                                        </p:attrNameLst>
                                      </p:cBhvr>
                                      <p:to>
                                        <p:strVal val="visible"/>
                                      </p:to>
                                    </p:set>
                                    <p:animEffect transition="in" filter="blinds(horizontal)">
                                      <p:cBhvr>
                                        <p:cTn id="119" dur="500"/>
                                        <p:tgtEl>
                                          <p:spTgt spid="19">
                                            <p:txEl>
                                              <p:pRg st="1" end="1"/>
                                            </p:txEl>
                                          </p:spTgt>
                                        </p:tgtEl>
                                      </p:cBhvr>
                                    </p:animEffect>
                                  </p:childTnLst>
                                </p:cTn>
                              </p:par>
                            </p:childTnLst>
                          </p:cTn>
                        </p:par>
                      </p:childTnLst>
                    </p:cTn>
                  </p:par>
                  <p:par>
                    <p:cTn id="120" fill="hold" nodeType="clickPar">
                      <p:stCondLst>
                        <p:cond delay="indefinite"/>
                      </p:stCondLst>
                      <p:childTnLst>
                        <p:par>
                          <p:cTn id="121" fill="hold" nodeType="withGroup">
                            <p:stCondLst>
                              <p:cond delay="0"/>
                            </p:stCondLst>
                            <p:childTnLst>
                              <p:par>
                                <p:cTn id="122" presetID="3" presetClass="entr" presetSubtype="10" fill="hold" grpId="0" nodeType="clickEffect">
                                  <p:stCondLst>
                                    <p:cond delay="0"/>
                                  </p:stCondLst>
                                  <p:childTnLst>
                                    <p:set>
                                      <p:cBhvr>
                                        <p:cTn id="123" dur="1" fill="hold">
                                          <p:stCondLst>
                                            <p:cond delay="0"/>
                                          </p:stCondLst>
                                        </p:cTn>
                                        <p:tgtEl>
                                          <p:spTgt spid="19">
                                            <p:txEl>
                                              <p:pRg st="2" end="2"/>
                                            </p:txEl>
                                          </p:spTgt>
                                        </p:tgtEl>
                                        <p:attrNameLst>
                                          <p:attrName>style.visibility</p:attrName>
                                        </p:attrNameLst>
                                      </p:cBhvr>
                                      <p:to>
                                        <p:strVal val="visible"/>
                                      </p:to>
                                    </p:set>
                                    <p:animEffect transition="in" filter="blinds(horizontal)">
                                      <p:cBhvr>
                                        <p:cTn id="124" dur="500"/>
                                        <p:tgtEl>
                                          <p:spTgt spid="19">
                                            <p:txEl>
                                              <p:pRg st="2" end="2"/>
                                            </p:txEl>
                                          </p:spTgt>
                                        </p:tgtEl>
                                      </p:cBhvr>
                                    </p:animEffect>
                                  </p:childTnLst>
                                </p:cTn>
                              </p:par>
                              <p:par>
                                <p:cTn id="125" presetID="3" presetClass="entr" presetSubtype="10" fill="hold" grpId="0" nodeType="withEffect">
                                  <p:stCondLst>
                                    <p:cond delay="0"/>
                                  </p:stCondLst>
                                  <p:childTnLst>
                                    <p:set>
                                      <p:cBhvr>
                                        <p:cTn id="126" dur="1" fill="hold">
                                          <p:stCondLst>
                                            <p:cond delay="0"/>
                                          </p:stCondLst>
                                        </p:cTn>
                                        <p:tgtEl>
                                          <p:spTgt spid="19">
                                            <p:txEl>
                                              <p:pRg st="3" end="3"/>
                                            </p:txEl>
                                          </p:spTgt>
                                        </p:tgtEl>
                                        <p:attrNameLst>
                                          <p:attrName>style.visibility</p:attrName>
                                        </p:attrNameLst>
                                      </p:cBhvr>
                                      <p:to>
                                        <p:strVal val="visible"/>
                                      </p:to>
                                    </p:set>
                                    <p:animEffect transition="in" filter="blinds(horizontal)">
                                      <p:cBhvr>
                                        <p:cTn id="127" dur="500"/>
                                        <p:tgtEl>
                                          <p:spTgt spid="19">
                                            <p:txEl>
                                              <p:pRg st="3" end="3"/>
                                            </p:txEl>
                                          </p:spTgt>
                                        </p:tgtEl>
                                      </p:cBhvr>
                                    </p:animEffect>
                                  </p:childTnLst>
                                </p:cTn>
                              </p:par>
                              <p:par>
                                <p:cTn id="128" presetID="3" presetClass="entr" presetSubtype="10" fill="hold" grpId="0" nodeType="withEffect">
                                  <p:stCondLst>
                                    <p:cond delay="0"/>
                                  </p:stCondLst>
                                  <p:childTnLst>
                                    <p:set>
                                      <p:cBhvr>
                                        <p:cTn id="129" dur="1" fill="hold">
                                          <p:stCondLst>
                                            <p:cond delay="0"/>
                                          </p:stCondLst>
                                        </p:cTn>
                                        <p:tgtEl>
                                          <p:spTgt spid="19">
                                            <p:txEl>
                                              <p:pRg st="4" end="4"/>
                                            </p:txEl>
                                          </p:spTgt>
                                        </p:tgtEl>
                                        <p:attrNameLst>
                                          <p:attrName>style.visibility</p:attrName>
                                        </p:attrNameLst>
                                      </p:cBhvr>
                                      <p:to>
                                        <p:strVal val="visible"/>
                                      </p:to>
                                    </p:set>
                                    <p:animEffect transition="in" filter="blinds(horizontal)">
                                      <p:cBhvr>
                                        <p:cTn id="130" dur="500"/>
                                        <p:tgtEl>
                                          <p:spTgt spid="19">
                                            <p:txEl>
                                              <p:pRg st="4" end="4"/>
                                            </p:txEl>
                                          </p:spTgt>
                                        </p:tgtEl>
                                      </p:cBhvr>
                                    </p:animEffect>
                                  </p:childTnLst>
                                </p:cTn>
                              </p:par>
                              <p:par>
                                <p:cTn id="131" presetID="3" presetClass="entr" presetSubtype="10" fill="hold" grpId="0" nodeType="withEffect">
                                  <p:stCondLst>
                                    <p:cond delay="0"/>
                                  </p:stCondLst>
                                  <p:childTnLst>
                                    <p:set>
                                      <p:cBhvr>
                                        <p:cTn id="132" dur="1" fill="hold">
                                          <p:stCondLst>
                                            <p:cond delay="0"/>
                                          </p:stCondLst>
                                        </p:cTn>
                                        <p:tgtEl>
                                          <p:spTgt spid="19">
                                            <p:txEl>
                                              <p:pRg st="5" end="5"/>
                                            </p:txEl>
                                          </p:spTgt>
                                        </p:tgtEl>
                                        <p:attrNameLst>
                                          <p:attrName>style.visibility</p:attrName>
                                        </p:attrNameLst>
                                      </p:cBhvr>
                                      <p:to>
                                        <p:strVal val="visible"/>
                                      </p:to>
                                    </p:set>
                                    <p:animEffect transition="in" filter="blinds(horizontal)">
                                      <p:cBhvr>
                                        <p:cTn id="133" dur="500"/>
                                        <p:tgtEl>
                                          <p:spTgt spid="19">
                                            <p:txEl>
                                              <p:pRg st="5" end="5"/>
                                            </p:txEl>
                                          </p:spTgt>
                                        </p:tgtEl>
                                      </p:cBhvr>
                                    </p:animEffect>
                                  </p:childTnLst>
                                </p:cTn>
                              </p:par>
                            </p:childTnLst>
                          </p:cTn>
                        </p:par>
                      </p:childTnLst>
                    </p:cTn>
                  </p:par>
                  <p:par>
                    <p:cTn id="134" fill="hold" nodeType="clickPar">
                      <p:stCondLst>
                        <p:cond delay="indefinite"/>
                      </p:stCondLst>
                      <p:childTnLst>
                        <p:par>
                          <p:cTn id="135" fill="hold" nodeType="withGroup">
                            <p:stCondLst>
                              <p:cond delay="0"/>
                            </p:stCondLst>
                            <p:childTnLst>
                              <p:par>
                                <p:cTn id="136" presetID="3" presetClass="entr" presetSubtype="10" fill="hold" grpId="0" nodeType="clickEffect">
                                  <p:stCondLst>
                                    <p:cond delay="0"/>
                                  </p:stCondLst>
                                  <p:childTnLst>
                                    <p:set>
                                      <p:cBhvr>
                                        <p:cTn id="137" dur="1" fill="hold">
                                          <p:stCondLst>
                                            <p:cond delay="0"/>
                                          </p:stCondLst>
                                        </p:cTn>
                                        <p:tgtEl>
                                          <p:spTgt spid="19">
                                            <p:txEl>
                                              <p:pRg st="6" end="6"/>
                                            </p:txEl>
                                          </p:spTgt>
                                        </p:tgtEl>
                                        <p:attrNameLst>
                                          <p:attrName>style.visibility</p:attrName>
                                        </p:attrNameLst>
                                      </p:cBhvr>
                                      <p:to>
                                        <p:strVal val="visible"/>
                                      </p:to>
                                    </p:set>
                                    <p:animEffect transition="in" filter="blinds(horizontal)">
                                      <p:cBhvr>
                                        <p:cTn id="138" dur="500"/>
                                        <p:tgtEl>
                                          <p:spTgt spid="19">
                                            <p:txEl>
                                              <p:pRg st="6" end="6"/>
                                            </p:txEl>
                                          </p:spTgt>
                                        </p:tgtEl>
                                      </p:cBhvr>
                                    </p:animEffect>
                                  </p:childTnLst>
                                </p:cTn>
                              </p:par>
                              <p:par>
                                <p:cTn id="139" presetID="3" presetClass="entr" presetSubtype="10" fill="hold" grpId="0" nodeType="withEffect">
                                  <p:stCondLst>
                                    <p:cond delay="0"/>
                                  </p:stCondLst>
                                  <p:childTnLst>
                                    <p:set>
                                      <p:cBhvr>
                                        <p:cTn id="140" dur="1" fill="hold">
                                          <p:stCondLst>
                                            <p:cond delay="0"/>
                                          </p:stCondLst>
                                        </p:cTn>
                                        <p:tgtEl>
                                          <p:spTgt spid="19">
                                            <p:txEl>
                                              <p:pRg st="7" end="7"/>
                                            </p:txEl>
                                          </p:spTgt>
                                        </p:tgtEl>
                                        <p:attrNameLst>
                                          <p:attrName>style.visibility</p:attrName>
                                        </p:attrNameLst>
                                      </p:cBhvr>
                                      <p:to>
                                        <p:strVal val="visible"/>
                                      </p:to>
                                    </p:set>
                                    <p:animEffect transition="in" filter="blinds(horizontal)">
                                      <p:cBhvr>
                                        <p:cTn id="141" dur="500"/>
                                        <p:tgtEl>
                                          <p:spTgt spid="19">
                                            <p:txEl>
                                              <p:pRg st="7" end="7"/>
                                            </p:txEl>
                                          </p:spTgt>
                                        </p:tgtEl>
                                      </p:cBhvr>
                                    </p:animEffect>
                                  </p:childTnLst>
                                </p:cTn>
                              </p:par>
                              <p:par>
                                <p:cTn id="142" presetID="3" presetClass="entr" presetSubtype="10" fill="hold" grpId="0" nodeType="withEffect">
                                  <p:stCondLst>
                                    <p:cond delay="0"/>
                                  </p:stCondLst>
                                  <p:childTnLst>
                                    <p:set>
                                      <p:cBhvr>
                                        <p:cTn id="143" dur="1" fill="hold">
                                          <p:stCondLst>
                                            <p:cond delay="0"/>
                                          </p:stCondLst>
                                        </p:cTn>
                                        <p:tgtEl>
                                          <p:spTgt spid="19">
                                            <p:txEl>
                                              <p:pRg st="8" end="8"/>
                                            </p:txEl>
                                          </p:spTgt>
                                        </p:tgtEl>
                                        <p:attrNameLst>
                                          <p:attrName>style.visibility</p:attrName>
                                        </p:attrNameLst>
                                      </p:cBhvr>
                                      <p:to>
                                        <p:strVal val="visible"/>
                                      </p:to>
                                    </p:set>
                                    <p:animEffect transition="in" filter="blinds(horizontal)">
                                      <p:cBhvr>
                                        <p:cTn id="144" dur="500"/>
                                        <p:tgtEl>
                                          <p:spTgt spid="19">
                                            <p:txEl>
                                              <p:pRg st="8" end="8"/>
                                            </p:txEl>
                                          </p:spTgt>
                                        </p:tgtEl>
                                      </p:cBhvr>
                                    </p:animEffect>
                                  </p:childTnLst>
                                </p:cTn>
                              </p:par>
                              <p:par>
                                <p:cTn id="145" presetID="3" presetClass="entr" presetSubtype="10" fill="hold" grpId="0" nodeType="withEffect">
                                  <p:stCondLst>
                                    <p:cond delay="0"/>
                                  </p:stCondLst>
                                  <p:childTnLst>
                                    <p:set>
                                      <p:cBhvr>
                                        <p:cTn id="146" dur="1" fill="hold">
                                          <p:stCondLst>
                                            <p:cond delay="0"/>
                                          </p:stCondLst>
                                        </p:cTn>
                                        <p:tgtEl>
                                          <p:spTgt spid="19">
                                            <p:txEl>
                                              <p:pRg st="9" end="9"/>
                                            </p:txEl>
                                          </p:spTgt>
                                        </p:tgtEl>
                                        <p:attrNameLst>
                                          <p:attrName>style.visibility</p:attrName>
                                        </p:attrNameLst>
                                      </p:cBhvr>
                                      <p:to>
                                        <p:strVal val="visible"/>
                                      </p:to>
                                    </p:set>
                                    <p:animEffect transition="in" filter="blinds(horizontal)">
                                      <p:cBhvr>
                                        <p:cTn id="147" dur="500"/>
                                        <p:tgtEl>
                                          <p:spTgt spid="19">
                                            <p:txEl>
                                              <p:pRg st="9" end="9"/>
                                            </p:txEl>
                                          </p:spTgt>
                                        </p:tgtEl>
                                      </p:cBhvr>
                                    </p:animEffect>
                                  </p:childTnLst>
                                </p:cTn>
                              </p:par>
                              <p:par>
                                <p:cTn id="148" presetID="3" presetClass="entr" presetSubtype="10" fill="hold" grpId="0" nodeType="withEffect">
                                  <p:stCondLst>
                                    <p:cond delay="0"/>
                                  </p:stCondLst>
                                  <p:childTnLst>
                                    <p:set>
                                      <p:cBhvr>
                                        <p:cTn id="149" dur="1" fill="hold">
                                          <p:stCondLst>
                                            <p:cond delay="0"/>
                                          </p:stCondLst>
                                        </p:cTn>
                                        <p:tgtEl>
                                          <p:spTgt spid="19">
                                            <p:txEl>
                                              <p:pRg st="10" end="10"/>
                                            </p:txEl>
                                          </p:spTgt>
                                        </p:tgtEl>
                                        <p:attrNameLst>
                                          <p:attrName>style.visibility</p:attrName>
                                        </p:attrNameLst>
                                      </p:cBhvr>
                                      <p:to>
                                        <p:strVal val="visible"/>
                                      </p:to>
                                    </p:set>
                                    <p:animEffect transition="in" filter="blinds(horizontal)">
                                      <p:cBhvr>
                                        <p:cTn id="150" dur="500"/>
                                        <p:tgtEl>
                                          <p:spTgt spid="19">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1" fill="hold" display="0">
                  <p:stCondLst>
                    <p:cond delay="indefinite"/>
                  </p:stCondLst>
                  <p:endCondLst>
                    <p:cond evt="onStopAudio" delay="0">
                      <p:tgtEl>
                        <p:sldTgt/>
                      </p:tgtEl>
                    </p:cond>
                  </p:endCondLst>
                </p:cTn>
                <p:tgtEl>
                  <p:spTgt spid="2"/>
                </p:tgtEl>
              </p:cMediaNode>
            </p:audio>
          </p:childTnLst>
        </p:cTn>
      </p:par>
    </p:tnLst>
    <p:bldLst>
      <p:bldP spid="16" grpId="0" build="p" bldLvl="5" animBg="1"/>
      <p:bldP spid="17" grpId="0" build="p" bldLvl="5" animBg="1"/>
      <p:bldP spid="19" grpId="0" build="p" bldLvl="5" animBg="1"/>
      <p:bldP spid="23" grpId="0" animBg="1"/>
      <p:bldP spid="24" grpId="0" animBg="1"/>
      <p:bldP spid="26" grpId="0" animBg="1"/>
      <p:bldP spid="2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ctrTitle"/>
          </p:nvPr>
        </p:nvSpPr>
        <p:spPr>
          <a:xfrm>
            <a:off x="2409825" y="11113"/>
            <a:ext cx="4535488" cy="863600"/>
          </a:xfrm>
        </p:spPr>
        <p:txBody>
          <a:bodyPr/>
          <a:lstStyle/>
          <a:p>
            <a:pPr eaLnBrk="1" hangingPunct="1"/>
            <a:r>
              <a:rPr lang="de-DE" altLang="de-DE" sz="3200" smtClean="0"/>
              <a:t>Wiederholung</a:t>
            </a:r>
          </a:p>
        </p:txBody>
      </p:sp>
      <p:sp>
        <p:nvSpPr>
          <p:cNvPr id="2051" name="Rectangle 3"/>
          <p:cNvSpPr>
            <a:spLocks noGrp="1" noChangeArrowheads="1"/>
          </p:cNvSpPr>
          <p:nvPr>
            <p:ph type="subTitle" idx="1"/>
          </p:nvPr>
        </p:nvSpPr>
        <p:spPr>
          <a:xfrm>
            <a:off x="0" y="1484313"/>
            <a:ext cx="9166225" cy="4129087"/>
          </a:xfrm>
        </p:spPr>
        <p:txBody>
          <a:bodyPr/>
          <a:lstStyle/>
          <a:p>
            <a:pPr algn="l" eaLnBrk="1" hangingPunct="1">
              <a:lnSpc>
                <a:spcPct val="90000"/>
              </a:lnSpc>
              <a:buFontTx/>
              <a:buChar char="•"/>
            </a:pPr>
            <a:r>
              <a:rPr lang="de-DE" altLang="de-DE" sz="2000" smtClean="0"/>
              <a:t> Was besagt der Grundsatz der Reziprozität?</a:t>
            </a:r>
          </a:p>
          <a:p>
            <a:pPr algn="l" eaLnBrk="1" hangingPunct="1">
              <a:lnSpc>
                <a:spcPct val="90000"/>
              </a:lnSpc>
              <a:buFontTx/>
              <a:buChar char="•"/>
            </a:pPr>
            <a:r>
              <a:rPr lang="de-DE" altLang="de-DE" sz="2000" smtClean="0"/>
              <a:t> Wie wirkt der Meistbegünstigungsgrundsatz?</a:t>
            </a:r>
          </a:p>
          <a:p>
            <a:pPr algn="l" eaLnBrk="1" hangingPunct="1">
              <a:lnSpc>
                <a:spcPct val="90000"/>
              </a:lnSpc>
              <a:buFontTx/>
              <a:buChar char="•"/>
            </a:pPr>
            <a:r>
              <a:rPr lang="de-DE" altLang="de-DE" sz="2000" smtClean="0"/>
              <a:t> Wie wirkt der Grundsatz der Inländerbehandlung?</a:t>
            </a:r>
          </a:p>
          <a:p>
            <a:pPr algn="l" eaLnBrk="1" hangingPunct="1">
              <a:lnSpc>
                <a:spcPct val="90000"/>
              </a:lnSpc>
              <a:buFontTx/>
              <a:buChar char="•"/>
            </a:pPr>
            <a:r>
              <a:rPr lang="de-DE" altLang="de-DE" sz="2000" smtClean="0"/>
              <a:t> Was versteht man unter dem Konsensprinzip?</a:t>
            </a:r>
          </a:p>
          <a:p>
            <a:pPr algn="l" eaLnBrk="1" hangingPunct="1">
              <a:lnSpc>
                <a:spcPct val="90000"/>
              </a:lnSpc>
              <a:buFontTx/>
              <a:buChar char="•"/>
            </a:pPr>
            <a:r>
              <a:rPr lang="de-DE" altLang="de-DE" sz="2000" smtClean="0"/>
              <a:t> Was ist der Allgemeine, was der Ministerrat im ÜWTO? Gibt es Unterschiede?</a:t>
            </a:r>
          </a:p>
          <a:p>
            <a:pPr algn="l" eaLnBrk="1" hangingPunct="1">
              <a:lnSpc>
                <a:spcPct val="90000"/>
              </a:lnSpc>
              <a:buFontTx/>
              <a:buChar char="•"/>
            </a:pPr>
            <a:r>
              <a:rPr lang="de-DE" altLang="de-DE" sz="2000" smtClean="0"/>
              <a:t> Wo liegt der Unterschied zwischen Positiv- und Negativlistenansatz?</a:t>
            </a:r>
          </a:p>
          <a:p>
            <a:pPr algn="l" eaLnBrk="1" hangingPunct="1">
              <a:lnSpc>
                <a:spcPct val="90000"/>
              </a:lnSpc>
              <a:buFontTx/>
              <a:buChar char="•"/>
            </a:pPr>
            <a:r>
              <a:rPr lang="de-DE" altLang="de-DE" sz="2000" smtClean="0"/>
              <a:t> Was meint Ausübung öffentlicher Gewalt im GATS?</a:t>
            </a:r>
          </a:p>
          <a:p>
            <a:pPr algn="l" eaLnBrk="1" hangingPunct="1">
              <a:lnSpc>
                <a:spcPct val="90000"/>
              </a:lnSpc>
              <a:buFontTx/>
              <a:buChar char="•"/>
            </a:pPr>
            <a:r>
              <a:rPr lang="de-DE" altLang="de-DE" sz="2000" smtClean="0"/>
              <a:t> Wie funktioniert das Streitbeilegungsverfahren auf Erkenntnisebene?</a:t>
            </a:r>
          </a:p>
          <a:p>
            <a:pPr algn="l" eaLnBrk="1" hangingPunct="1">
              <a:lnSpc>
                <a:spcPct val="90000"/>
              </a:lnSpc>
              <a:buFontTx/>
              <a:buChar char="•"/>
            </a:pPr>
            <a:r>
              <a:rPr lang="de-DE" altLang="de-DE" sz="2000" smtClean="0"/>
              <a:t> Wie setzen sich die zugehörigen Entscheidungen durch?</a:t>
            </a:r>
          </a:p>
          <a:p>
            <a:pPr algn="l" eaLnBrk="1" hangingPunct="1">
              <a:lnSpc>
                <a:spcPct val="90000"/>
              </a:lnSpc>
              <a:buFontTx/>
              <a:buChar char="•"/>
            </a:pPr>
            <a:r>
              <a:rPr lang="de-DE" altLang="de-DE" sz="2000" smtClean="0"/>
              <a:t> Welche Kritikpunkte werden gegen CETA, TTIP … vorgebracht?</a:t>
            </a:r>
          </a:p>
          <a:p>
            <a:pPr algn="l" eaLnBrk="1" hangingPunct="1">
              <a:lnSpc>
                <a:spcPct val="90000"/>
              </a:lnSpc>
            </a:pPr>
            <a:endParaRPr lang="de-DE" altLang="de-DE" sz="2000" smtClean="0"/>
          </a:p>
          <a:p>
            <a:pPr algn="l" eaLnBrk="1" hangingPunct="1">
              <a:lnSpc>
                <a:spcPct val="90000"/>
              </a:lnSpc>
              <a:buFontTx/>
              <a:buChar char="•"/>
            </a:pPr>
            <a:endParaRPr lang="de-DE" altLang="de-DE" sz="2000" smtClean="0"/>
          </a:p>
        </p:txBody>
      </p:sp>
      <p:sp>
        <p:nvSpPr>
          <p:cNvPr id="29700" name="Text Box 5"/>
          <p:cNvSpPr txBox="1">
            <a:spLocks noChangeArrowheads="1"/>
          </p:cNvSpPr>
          <p:nvPr/>
        </p:nvSpPr>
        <p:spPr bwMode="auto">
          <a:xfrm>
            <a:off x="250825" y="4048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de-DE" altLang="de-DE" sz="1800"/>
          </a:p>
        </p:txBody>
      </p:sp>
      <p:sp>
        <p:nvSpPr>
          <p:cNvPr id="29701" name="Rectangle 10"/>
          <p:cNvSpPr>
            <a:spLocks noChangeArrowheads="1"/>
          </p:cNvSpPr>
          <p:nvPr/>
        </p:nvSpPr>
        <p:spPr bwMode="auto">
          <a:xfrm>
            <a:off x="0" y="29464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de-DE" altLang="de-DE" sz="2400">
              <a:latin typeface="Times New Roman" panose="02020603050405020304" pitchFamily="18" charset="0"/>
            </a:endParaRPr>
          </a:p>
        </p:txBody>
      </p:sp>
      <p:pic>
        <p:nvPicPr>
          <p:cNvPr id="29702" name="Picture 13" descr="Kombi_de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8850" y="22225"/>
            <a:ext cx="1843088"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3" name="Rectangle 8"/>
          <p:cNvSpPr>
            <a:spLocks noChangeArrowheads="1"/>
          </p:cNvSpPr>
          <p:nvPr/>
        </p:nvSpPr>
        <p:spPr bwMode="auto">
          <a:xfrm>
            <a:off x="0" y="-4763"/>
            <a:ext cx="2409825" cy="83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de-DE" altLang="de-DE" sz="1200">
                <a:ea typeface="Calibri" panose="020F0502020204030204" pitchFamily="34" charset="0"/>
                <a:cs typeface="Times New Roman" panose="02020603050405020304" pitchFamily="18" charset="0"/>
              </a:rPr>
              <a:t>Einführung in das Recht</a:t>
            </a:r>
          </a:p>
          <a:p>
            <a:pPr>
              <a:spcBef>
                <a:spcPct val="0"/>
              </a:spcBef>
              <a:buFontTx/>
              <a:buNone/>
            </a:pPr>
            <a:r>
              <a:rPr lang="de-DE" altLang="de-DE" sz="1200">
                <a:ea typeface="Calibri" panose="020F0502020204030204" pitchFamily="34" charset="0"/>
                <a:cs typeface="Times New Roman" panose="02020603050405020304" pitchFamily="18" charset="0"/>
              </a:rPr>
              <a:t>TU Chemnitz</a:t>
            </a:r>
          </a:p>
          <a:p>
            <a:pPr>
              <a:spcBef>
                <a:spcPct val="0"/>
              </a:spcBef>
              <a:buFontTx/>
              <a:buNone/>
            </a:pPr>
            <a:r>
              <a:rPr lang="de-DE" altLang="de-DE" sz="1200">
                <a:ea typeface="Calibri" panose="020F0502020204030204" pitchFamily="34" charset="0"/>
                <a:cs typeface="Times New Roman" panose="02020603050405020304" pitchFamily="18" charset="0"/>
              </a:rPr>
              <a:t>Prof. Dr. </a:t>
            </a:r>
            <a:r>
              <a:rPr lang="de-DE" altLang="de-DE" sz="1200" i="1">
                <a:ea typeface="Calibri" panose="020F0502020204030204" pitchFamily="34" charset="0"/>
                <a:cs typeface="Times New Roman" panose="02020603050405020304" pitchFamily="18" charset="0"/>
              </a:rPr>
              <a:t>Stefan Korte</a:t>
            </a:r>
            <a:r>
              <a:rPr lang="de-DE" altLang="de-DE" sz="1200">
                <a:ea typeface="Calibri" panose="020F0502020204030204" pitchFamily="34" charset="0"/>
                <a:cs typeface="Times New Roman" panose="02020603050405020304" pitchFamily="18" charset="0"/>
              </a:rPr>
              <a:t>, Dipl.-Kfm.</a:t>
            </a:r>
          </a:p>
          <a:p>
            <a:pPr>
              <a:spcBef>
                <a:spcPct val="0"/>
              </a:spcBef>
              <a:buFontTx/>
              <a:buNone/>
            </a:pPr>
            <a:r>
              <a:rPr lang="de-DE" altLang="de-DE" sz="1200">
                <a:ea typeface="Calibri" panose="020F0502020204030204" pitchFamily="34" charset="0"/>
                <a:cs typeface="Times New Roman" panose="02020603050405020304" pitchFamily="18" charset="0"/>
              </a:rPr>
              <a:t>Wintersemester 2019/2020</a:t>
            </a:r>
          </a:p>
        </p:txBody>
      </p:sp>
      <p:sp>
        <p:nvSpPr>
          <p:cNvPr id="29704" name="Foliennummernplatzhalt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98194549-71AE-421D-B419-7962EFB87491}" type="slidenum">
              <a:rPr lang="de-DE" altLang="de-DE" sz="1400" smtClean="0"/>
              <a:pPr>
                <a:spcBef>
                  <a:spcPct val="0"/>
                </a:spcBef>
                <a:buFontTx/>
                <a:buNone/>
              </a:pPr>
              <a:t>11</a:t>
            </a:fld>
            <a:endParaRPr lang="de-DE" altLang="de-DE" sz="140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51">
                                            <p:txEl>
                                              <p:pRg st="0" end="0"/>
                                            </p:txEl>
                                          </p:spTgt>
                                        </p:tgtEl>
                                        <p:attrNameLst>
                                          <p:attrName>style.visibility</p:attrName>
                                        </p:attrNameLst>
                                      </p:cBhvr>
                                      <p:to>
                                        <p:strVal val="visible"/>
                                      </p:to>
                                    </p:set>
                                    <p:animEffect transition="in" filter="blinds(horizontal)">
                                      <p:cBhvr>
                                        <p:cTn id="7" dur="500"/>
                                        <p:tgtEl>
                                          <p:spTgt spid="205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051">
                                            <p:txEl>
                                              <p:pRg st="1" end="1"/>
                                            </p:txEl>
                                          </p:spTgt>
                                        </p:tgtEl>
                                        <p:attrNameLst>
                                          <p:attrName>style.visibility</p:attrName>
                                        </p:attrNameLst>
                                      </p:cBhvr>
                                      <p:to>
                                        <p:strVal val="visible"/>
                                      </p:to>
                                    </p:set>
                                    <p:animEffect transition="in" filter="blinds(horizontal)">
                                      <p:cBhvr>
                                        <p:cTn id="12" dur="500"/>
                                        <p:tgtEl>
                                          <p:spTgt spid="205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051">
                                            <p:txEl>
                                              <p:pRg st="2" end="2"/>
                                            </p:txEl>
                                          </p:spTgt>
                                        </p:tgtEl>
                                        <p:attrNameLst>
                                          <p:attrName>style.visibility</p:attrName>
                                        </p:attrNameLst>
                                      </p:cBhvr>
                                      <p:to>
                                        <p:strVal val="visible"/>
                                      </p:to>
                                    </p:set>
                                    <p:animEffect transition="in" filter="blinds(horizontal)">
                                      <p:cBhvr>
                                        <p:cTn id="17" dur="500"/>
                                        <p:tgtEl>
                                          <p:spTgt spid="205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051">
                                            <p:txEl>
                                              <p:pRg st="3" end="3"/>
                                            </p:txEl>
                                          </p:spTgt>
                                        </p:tgtEl>
                                        <p:attrNameLst>
                                          <p:attrName>style.visibility</p:attrName>
                                        </p:attrNameLst>
                                      </p:cBhvr>
                                      <p:to>
                                        <p:strVal val="visible"/>
                                      </p:to>
                                    </p:set>
                                    <p:animEffect transition="in" filter="blinds(horizontal)">
                                      <p:cBhvr>
                                        <p:cTn id="22" dur="500"/>
                                        <p:tgtEl>
                                          <p:spTgt spid="205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051">
                                            <p:txEl>
                                              <p:pRg st="4" end="4"/>
                                            </p:txEl>
                                          </p:spTgt>
                                        </p:tgtEl>
                                        <p:attrNameLst>
                                          <p:attrName>style.visibility</p:attrName>
                                        </p:attrNameLst>
                                      </p:cBhvr>
                                      <p:to>
                                        <p:strVal val="visible"/>
                                      </p:to>
                                    </p:set>
                                    <p:animEffect transition="in" filter="blinds(horizontal)">
                                      <p:cBhvr>
                                        <p:cTn id="27" dur="500"/>
                                        <p:tgtEl>
                                          <p:spTgt spid="2051">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051">
                                            <p:txEl>
                                              <p:pRg st="5" end="5"/>
                                            </p:txEl>
                                          </p:spTgt>
                                        </p:tgtEl>
                                        <p:attrNameLst>
                                          <p:attrName>style.visibility</p:attrName>
                                        </p:attrNameLst>
                                      </p:cBhvr>
                                      <p:to>
                                        <p:strVal val="visible"/>
                                      </p:to>
                                    </p:set>
                                    <p:animEffect transition="in" filter="blinds(horizontal)">
                                      <p:cBhvr>
                                        <p:cTn id="32" dur="500"/>
                                        <p:tgtEl>
                                          <p:spTgt spid="2051">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2051">
                                            <p:txEl>
                                              <p:pRg st="6" end="6"/>
                                            </p:txEl>
                                          </p:spTgt>
                                        </p:tgtEl>
                                        <p:attrNameLst>
                                          <p:attrName>style.visibility</p:attrName>
                                        </p:attrNameLst>
                                      </p:cBhvr>
                                      <p:to>
                                        <p:strVal val="visible"/>
                                      </p:to>
                                    </p:set>
                                    <p:animEffect transition="in" filter="blinds(horizontal)">
                                      <p:cBhvr>
                                        <p:cTn id="37" dur="500"/>
                                        <p:tgtEl>
                                          <p:spTgt spid="2051">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2051">
                                            <p:txEl>
                                              <p:pRg st="7" end="7"/>
                                            </p:txEl>
                                          </p:spTgt>
                                        </p:tgtEl>
                                        <p:attrNameLst>
                                          <p:attrName>style.visibility</p:attrName>
                                        </p:attrNameLst>
                                      </p:cBhvr>
                                      <p:to>
                                        <p:strVal val="visible"/>
                                      </p:to>
                                    </p:set>
                                    <p:animEffect transition="in" filter="blinds(horizontal)">
                                      <p:cBhvr>
                                        <p:cTn id="42" dur="500"/>
                                        <p:tgtEl>
                                          <p:spTgt spid="2051">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2051">
                                            <p:txEl>
                                              <p:pRg st="8" end="8"/>
                                            </p:txEl>
                                          </p:spTgt>
                                        </p:tgtEl>
                                        <p:attrNameLst>
                                          <p:attrName>style.visibility</p:attrName>
                                        </p:attrNameLst>
                                      </p:cBhvr>
                                      <p:to>
                                        <p:strVal val="visible"/>
                                      </p:to>
                                    </p:set>
                                    <p:animEffect transition="in" filter="blinds(horizontal)">
                                      <p:cBhvr>
                                        <p:cTn id="47" dur="500"/>
                                        <p:tgtEl>
                                          <p:spTgt spid="2051">
                                            <p:txEl>
                                              <p:pRg st="8" end="8"/>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2051">
                                            <p:txEl>
                                              <p:pRg st="9" end="9"/>
                                            </p:txEl>
                                          </p:spTgt>
                                        </p:tgtEl>
                                        <p:attrNameLst>
                                          <p:attrName>style.visibility</p:attrName>
                                        </p:attrNameLst>
                                      </p:cBhvr>
                                      <p:to>
                                        <p:strVal val="visible"/>
                                      </p:to>
                                    </p:set>
                                    <p:animEffect transition="in" filter="blinds(horizontal)">
                                      <p:cBhvr>
                                        <p:cTn id="52" dur="500"/>
                                        <p:tgtEl>
                                          <p:spTgt spid="2051">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5"/>
          <p:cNvSpPr txBox="1">
            <a:spLocks noChangeArrowheads="1"/>
          </p:cNvSpPr>
          <p:nvPr/>
        </p:nvSpPr>
        <p:spPr bwMode="auto">
          <a:xfrm>
            <a:off x="250825" y="4048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de-DE" altLang="de-DE" sz="1800"/>
          </a:p>
        </p:txBody>
      </p:sp>
      <p:sp>
        <p:nvSpPr>
          <p:cNvPr id="18435" name="Rectangle 8"/>
          <p:cNvSpPr>
            <a:spLocks noChangeArrowheads="1"/>
          </p:cNvSpPr>
          <p:nvPr/>
        </p:nvSpPr>
        <p:spPr bwMode="auto">
          <a:xfrm>
            <a:off x="0" y="-4763"/>
            <a:ext cx="2409825" cy="83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de-DE" altLang="de-DE" sz="1200">
                <a:ea typeface="Calibri" panose="020F0502020204030204" pitchFamily="34" charset="0"/>
                <a:cs typeface="Times New Roman" panose="02020603050405020304" pitchFamily="18" charset="0"/>
              </a:rPr>
              <a:t>Außenwirtschaftsrecht der EU</a:t>
            </a:r>
          </a:p>
          <a:p>
            <a:pPr>
              <a:spcBef>
                <a:spcPct val="0"/>
              </a:spcBef>
              <a:buFontTx/>
              <a:buNone/>
            </a:pPr>
            <a:r>
              <a:rPr lang="de-DE" altLang="de-DE" sz="1200">
                <a:ea typeface="Calibri" panose="020F0502020204030204" pitchFamily="34" charset="0"/>
                <a:cs typeface="Times New Roman" panose="02020603050405020304" pitchFamily="18" charset="0"/>
              </a:rPr>
              <a:t>TU Chemnitz</a:t>
            </a:r>
          </a:p>
          <a:p>
            <a:pPr>
              <a:spcBef>
                <a:spcPct val="0"/>
              </a:spcBef>
              <a:buFontTx/>
              <a:buNone/>
            </a:pPr>
            <a:r>
              <a:rPr lang="de-DE" altLang="de-DE" sz="1200">
                <a:ea typeface="Calibri" panose="020F0502020204030204" pitchFamily="34" charset="0"/>
                <a:cs typeface="Times New Roman" panose="02020603050405020304" pitchFamily="18" charset="0"/>
              </a:rPr>
              <a:t>Prof. Dr. </a:t>
            </a:r>
            <a:r>
              <a:rPr lang="de-DE" altLang="de-DE" sz="1200" i="1">
                <a:ea typeface="Calibri" panose="020F0502020204030204" pitchFamily="34" charset="0"/>
                <a:cs typeface="Times New Roman" panose="02020603050405020304" pitchFamily="18" charset="0"/>
              </a:rPr>
              <a:t>Stefan Korte</a:t>
            </a:r>
            <a:r>
              <a:rPr lang="de-DE" altLang="de-DE" sz="1200">
                <a:ea typeface="Calibri" panose="020F0502020204030204" pitchFamily="34" charset="0"/>
                <a:cs typeface="Times New Roman" panose="02020603050405020304" pitchFamily="18" charset="0"/>
              </a:rPr>
              <a:t>, Dipl.-Kfm.</a:t>
            </a:r>
          </a:p>
          <a:p>
            <a:pPr>
              <a:spcBef>
                <a:spcPct val="0"/>
              </a:spcBef>
              <a:buFontTx/>
              <a:buNone/>
            </a:pPr>
            <a:r>
              <a:rPr lang="de-DE" altLang="de-DE" sz="1200">
                <a:ea typeface="Calibri" panose="020F0502020204030204" pitchFamily="34" charset="0"/>
                <a:cs typeface="Times New Roman" panose="02020603050405020304" pitchFamily="18" charset="0"/>
              </a:rPr>
              <a:t>Wintersemester 2019/2020</a:t>
            </a:r>
          </a:p>
        </p:txBody>
      </p:sp>
      <p:sp>
        <p:nvSpPr>
          <p:cNvPr id="18436" name="Rectangle 10"/>
          <p:cNvSpPr>
            <a:spLocks noChangeArrowheads="1"/>
          </p:cNvSpPr>
          <p:nvPr/>
        </p:nvSpPr>
        <p:spPr bwMode="auto">
          <a:xfrm>
            <a:off x="0" y="19891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de-DE" altLang="de-DE" sz="2400">
              <a:latin typeface="Times New Roman" panose="02020603050405020304" pitchFamily="18" charset="0"/>
            </a:endParaRPr>
          </a:p>
        </p:txBody>
      </p:sp>
      <p:pic>
        <p:nvPicPr>
          <p:cNvPr id="18437" name="Picture 13" descr="Kombi_de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8850" y="22225"/>
            <a:ext cx="1843088"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8" name="Titel 1"/>
          <p:cNvSpPr>
            <a:spLocks noGrp="1" noChangeArrowheads="1"/>
          </p:cNvSpPr>
          <p:nvPr>
            <p:ph type="ctrTitle"/>
          </p:nvPr>
        </p:nvSpPr>
        <p:spPr>
          <a:xfrm>
            <a:off x="914400" y="1773238"/>
            <a:ext cx="7772400" cy="1470025"/>
          </a:xfrm>
        </p:spPr>
        <p:txBody>
          <a:bodyPr/>
          <a:lstStyle/>
          <a:p>
            <a:r>
              <a:rPr lang="de-DE" altLang="de-DE" smtClean="0"/>
              <a:t>Grundzüge des Internationalen Wirtschaftsrechts II</a:t>
            </a:r>
          </a:p>
        </p:txBody>
      </p:sp>
      <p:sp>
        <p:nvSpPr>
          <p:cNvPr id="18439" name="Foliennummernplatzhalt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903A6BF9-FB90-46ED-AC34-0376E0CA24DB}" type="slidenum">
              <a:rPr lang="de-DE" altLang="de-DE" sz="1400" smtClean="0"/>
              <a:pPr>
                <a:spcBef>
                  <a:spcPct val="0"/>
                </a:spcBef>
                <a:buFontTx/>
                <a:buNone/>
              </a:pPr>
              <a:t>2</a:t>
            </a:fld>
            <a:endParaRPr lang="de-DE" altLang="de-DE" sz="1400" smtClean="0"/>
          </a:p>
        </p:txBody>
      </p:sp>
      <p:sp>
        <p:nvSpPr>
          <p:cNvPr id="18440" name="Textfeld 1"/>
          <p:cNvSpPr txBox="1">
            <a:spLocks noChangeArrowheads="1"/>
          </p:cNvSpPr>
          <p:nvPr/>
        </p:nvSpPr>
        <p:spPr bwMode="auto">
          <a:xfrm flipH="1">
            <a:off x="434975" y="5300663"/>
            <a:ext cx="669607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de-DE" altLang="en-US" sz="1600" b="1">
                <a:latin typeface="Times New Roman" panose="02020603050405020304" pitchFamily="18" charset="0"/>
              </a:rPr>
              <a:t>Zur Vertiefung bzw. Rekapitulation:</a:t>
            </a:r>
          </a:p>
          <a:p>
            <a:pPr>
              <a:spcBef>
                <a:spcPct val="0"/>
              </a:spcBef>
              <a:buFontTx/>
              <a:buNone/>
            </a:pPr>
            <a:r>
              <a:rPr lang="de-DE" altLang="en-US" sz="1600">
                <a:latin typeface="Times New Roman" panose="02020603050405020304" pitchFamily="18" charset="0"/>
              </a:rPr>
              <a:t>Stober/Korte, Öffentliches Wirtschaftsrecht I, 19. Aufl. 2018, §§ 14, 16 </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a:xfrm>
            <a:off x="2590800" y="103188"/>
            <a:ext cx="4535488" cy="863600"/>
          </a:xfrm>
        </p:spPr>
        <p:txBody>
          <a:bodyPr/>
          <a:lstStyle/>
          <a:p>
            <a:pPr eaLnBrk="1" hangingPunct="1"/>
            <a:r>
              <a:rPr lang="de-DE" altLang="de-DE" sz="4000" smtClean="0"/>
              <a:t>Vorlesungsinhalt</a:t>
            </a:r>
          </a:p>
        </p:txBody>
      </p:sp>
      <p:sp>
        <p:nvSpPr>
          <p:cNvPr id="7171" name="Rectangle 3"/>
          <p:cNvSpPr>
            <a:spLocks noGrp="1" noChangeArrowheads="1"/>
          </p:cNvSpPr>
          <p:nvPr>
            <p:ph type="subTitle" idx="1"/>
          </p:nvPr>
        </p:nvSpPr>
        <p:spPr>
          <a:xfrm>
            <a:off x="107950" y="1646238"/>
            <a:ext cx="8820150" cy="4632325"/>
          </a:xfrm>
        </p:spPr>
        <p:txBody>
          <a:bodyPr/>
          <a:lstStyle/>
          <a:p>
            <a:pPr lvl="1" algn="l" eaLnBrk="1" hangingPunct="1">
              <a:spcBef>
                <a:spcPct val="0"/>
              </a:spcBef>
            </a:pPr>
            <a:r>
              <a:rPr lang="de-DE" altLang="de-DE" sz="2000" smtClean="0"/>
              <a:t>2.    Grundzüge des WTO-Recht</a:t>
            </a:r>
          </a:p>
          <a:p>
            <a:pPr marL="1428750" lvl="2" indent="-514350" algn="l" eaLnBrk="1" hangingPunct="1">
              <a:spcBef>
                <a:spcPct val="0"/>
              </a:spcBef>
              <a:buFontTx/>
              <a:buAutoNum type="alphaLcPeriod"/>
            </a:pPr>
            <a:r>
              <a:rPr lang="de-DE" altLang="de-DE" sz="1600" smtClean="0"/>
              <a:t>Marksteine des WTO-Rechts</a:t>
            </a:r>
          </a:p>
          <a:p>
            <a:pPr marL="1428750" lvl="2" indent="-514350" algn="l" eaLnBrk="1" hangingPunct="1">
              <a:spcBef>
                <a:spcPct val="0"/>
              </a:spcBef>
              <a:buFontTx/>
              <a:buAutoNum type="alphaLcPeriod"/>
            </a:pPr>
            <a:r>
              <a:rPr lang="de-DE" altLang="de-DE" sz="1600" smtClean="0"/>
              <a:t>Vertiefung 1: Institutionelles WTO-Recht (Ü-WTO)</a:t>
            </a:r>
          </a:p>
          <a:p>
            <a:pPr marL="1428750" lvl="2" indent="-514350" algn="l" eaLnBrk="1" hangingPunct="1">
              <a:spcBef>
                <a:spcPct val="0"/>
              </a:spcBef>
              <a:buFontTx/>
              <a:buAutoNum type="alphaLcPeriod"/>
            </a:pPr>
            <a:r>
              <a:rPr lang="de-DE" altLang="de-DE" sz="1600" smtClean="0"/>
              <a:t>Vertiefung 2: GATS als Anwendungsbeispiel</a:t>
            </a:r>
          </a:p>
          <a:p>
            <a:pPr marL="1428750" lvl="2" indent="-514350" algn="l" eaLnBrk="1" hangingPunct="1">
              <a:spcBef>
                <a:spcPct val="0"/>
              </a:spcBef>
              <a:buFontTx/>
              <a:buAutoNum type="alphaLcPeriod"/>
            </a:pPr>
            <a:r>
              <a:rPr lang="de-DE" altLang="de-DE" sz="1600" smtClean="0"/>
              <a:t>Vertiefung 3: DSU als relevanter Streitbeilegungsmechanismus</a:t>
            </a:r>
          </a:p>
          <a:p>
            <a:pPr lvl="1" algn="l" eaLnBrk="1" hangingPunct="1">
              <a:spcBef>
                <a:spcPct val="0"/>
              </a:spcBef>
            </a:pPr>
            <a:r>
              <a:rPr lang="de-DE" altLang="de-DE" sz="2000" smtClean="0"/>
              <a:t>3.    TTiP und CETA als aktuelle Herausforderungen</a:t>
            </a:r>
          </a:p>
          <a:p>
            <a:pPr marL="514350" indent="-514350" algn="l" eaLnBrk="1" hangingPunct="1"/>
            <a:endParaRPr lang="de-DE" altLang="de-DE" sz="2400" smtClean="0"/>
          </a:p>
          <a:p>
            <a:pPr marL="514350" indent="-514350" algn="l" eaLnBrk="1" hangingPunct="1"/>
            <a:endParaRPr lang="de-DE" altLang="de-DE" sz="2400" smtClean="0"/>
          </a:p>
        </p:txBody>
      </p:sp>
      <p:sp>
        <p:nvSpPr>
          <p:cNvPr id="20484" name="Text Box 5"/>
          <p:cNvSpPr txBox="1">
            <a:spLocks noChangeArrowheads="1"/>
          </p:cNvSpPr>
          <p:nvPr/>
        </p:nvSpPr>
        <p:spPr bwMode="auto">
          <a:xfrm>
            <a:off x="250825" y="4048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de-DE" altLang="de-DE" sz="1800"/>
          </a:p>
        </p:txBody>
      </p:sp>
      <p:pic>
        <p:nvPicPr>
          <p:cNvPr id="20485" name="Picture 13" descr="Kombi_de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8850" y="22225"/>
            <a:ext cx="1843088"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Rectangle 8"/>
          <p:cNvSpPr>
            <a:spLocks noChangeArrowheads="1"/>
          </p:cNvSpPr>
          <p:nvPr/>
        </p:nvSpPr>
        <p:spPr bwMode="auto">
          <a:xfrm>
            <a:off x="0" y="-68263"/>
            <a:ext cx="2409825" cy="83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de-DE" altLang="de-DE" sz="1200">
                <a:ea typeface="Calibri" panose="020F0502020204030204" pitchFamily="34" charset="0"/>
                <a:cs typeface="Times New Roman" panose="02020603050405020304" pitchFamily="18" charset="0"/>
              </a:rPr>
              <a:t>Außenwirtschaftsrecht der EU</a:t>
            </a:r>
          </a:p>
          <a:p>
            <a:pPr>
              <a:spcBef>
                <a:spcPct val="0"/>
              </a:spcBef>
              <a:buFontTx/>
              <a:buNone/>
            </a:pPr>
            <a:r>
              <a:rPr lang="de-DE" altLang="de-DE" sz="1200">
                <a:ea typeface="Calibri" panose="020F0502020204030204" pitchFamily="34" charset="0"/>
                <a:cs typeface="Times New Roman" panose="02020603050405020304" pitchFamily="18" charset="0"/>
              </a:rPr>
              <a:t>TU Chemnitz</a:t>
            </a:r>
          </a:p>
          <a:p>
            <a:pPr>
              <a:spcBef>
                <a:spcPct val="0"/>
              </a:spcBef>
              <a:buFontTx/>
              <a:buNone/>
            </a:pPr>
            <a:r>
              <a:rPr lang="de-DE" altLang="de-DE" sz="1200">
                <a:ea typeface="Calibri" panose="020F0502020204030204" pitchFamily="34" charset="0"/>
                <a:cs typeface="Times New Roman" panose="02020603050405020304" pitchFamily="18" charset="0"/>
              </a:rPr>
              <a:t>Prof. Dr. </a:t>
            </a:r>
            <a:r>
              <a:rPr lang="de-DE" altLang="de-DE" sz="1200" i="1">
                <a:ea typeface="Calibri" panose="020F0502020204030204" pitchFamily="34" charset="0"/>
                <a:cs typeface="Times New Roman" panose="02020603050405020304" pitchFamily="18" charset="0"/>
              </a:rPr>
              <a:t>Stefan Korte</a:t>
            </a:r>
            <a:r>
              <a:rPr lang="de-DE" altLang="de-DE" sz="1200">
                <a:ea typeface="Calibri" panose="020F0502020204030204" pitchFamily="34" charset="0"/>
                <a:cs typeface="Times New Roman" panose="02020603050405020304" pitchFamily="18" charset="0"/>
              </a:rPr>
              <a:t>, Dipl.-Kfm.</a:t>
            </a:r>
          </a:p>
          <a:p>
            <a:pPr>
              <a:spcBef>
                <a:spcPct val="0"/>
              </a:spcBef>
              <a:buFontTx/>
              <a:buNone/>
            </a:pPr>
            <a:r>
              <a:rPr lang="de-DE" altLang="de-DE" sz="1200">
                <a:ea typeface="Calibri" panose="020F0502020204030204" pitchFamily="34" charset="0"/>
                <a:cs typeface="Times New Roman" panose="02020603050405020304" pitchFamily="18" charset="0"/>
              </a:rPr>
              <a:t>Wintersemester 2020/2021</a:t>
            </a:r>
          </a:p>
        </p:txBody>
      </p:sp>
      <p:sp>
        <p:nvSpPr>
          <p:cNvPr id="20487" name="Foliennummernplatzhalt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65F047C2-6C4E-4E3A-879E-35AFC54108DB}" type="slidenum">
              <a:rPr lang="de-DE" altLang="de-DE" sz="1400" smtClean="0"/>
              <a:pPr>
                <a:spcBef>
                  <a:spcPct val="0"/>
                </a:spcBef>
                <a:buFontTx/>
                <a:buNone/>
              </a:pPr>
              <a:t>3</a:t>
            </a:fld>
            <a:endParaRPr lang="de-DE" altLang="de-DE" sz="140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blinds(horizontal)">
                                      <p:cBhvr>
                                        <p:cTn id="7" dur="500"/>
                                        <p:tgtEl>
                                          <p:spTgt spid="71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blinds(horizontal)">
                                      <p:cBhvr>
                                        <p:cTn id="12" dur="500"/>
                                        <p:tgtEl>
                                          <p:spTgt spid="717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blinds(horizontal)">
                                      <p:cBhvr>
                                        <p:cTn id="17" dur="500"/>
                                        <p:tgtEl>
                                          <p:spTgt spid="717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blinds(horizontal)">
                                      <p:cBhvr>
                                        <p:cTn id="22" dur="500"/>
                                        <p:tgtEl>
                                          <p:spTgt spid="717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7171">
                                            <p:txEl>
                                              <p:pRg st="4" end="4"/>
                                            </p:txEl>
                                          </p:spTgt>
                                        </p:tgtEl>
                                        <p:attrNameLst>
                                          <p:attrName>style.visibility</p:attrName>
                                        </p:attrNameLst>
                                      </p:cBhvr>
                                      <p:to>
                                        <p:strVal val="visible"/>
                                      </p:to>
                                    </p:set>
                                    <p:animEffect transition="in" filter="blinds(horizontal)">
                                      <p:cBhvr>
                                        <p:cTn id="27" dur="500"/>
                                        <p:tgtEl>
                                          <p:spTgt spid="7171">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7171">
                                            <p:txEl>
                                              <p:pRg st="5" end="5"/>
                                            </p:txEl>
                                          </p:spTgt>
                                        </p:tgtEl>
                                        <p:attrNameLst>
                                          <p:attrName>style.visibility</p:attrName>
                                        </p:attrNameLst>
                                      </p:cBhvr>
                                      <p:to>
                                        <p:strVal val="visible"/>
                                      </p:to>
                                    </p:set>
                                    <p:animEffect transition="in" filter="blinds(horizontal)">
                                      <p:cBhvr>
                                        <p:cTn id="32" dur="500"/>
                                        <p:tgtEl>
                                          <p:spTgt spid="717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bldLvl="5"/>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5"/>
          <p:cNvSpPr txBox="1">
            <a:spLocks noChangeArrowheads="1"/>
          </p:cNvSpPr>
          <p:nvPr/>
        </p:nvSpPr>
        <p:spPr bwMode="auto">
          <a:xfrm>
            <a:off x="250825" y="4048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de-DE" altLang="de-DE" sz="1800"/>
          </a:p>
        </p:txBody>
      </p:sp>
      <p:sp>
        <p:nvSpPr>
          <p:cNvPr id="21507" name="Rectangle 8"/>
          <p:cNvSpPr>
            <a:spLocks noChangeArrowheads="1"/>
          </p:cNvSpPr>
          <p:nvPr/>
        </p:nvSpPr>
        <p:spPr bwMode="auto">
          <a:xfrm>
            <a:off x="0" y="-4763"/>
            <a:ext cx="2409825" cy="83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de-DE" altLang="de-DE" sz="1200">
                <a:ea typeface="Calibri" panose="020F0502020204030204" pitchFamily="34" charset="0"/>
                <a:cs typeface="Times New Roman" panose="02020603050405020304" pitchFamily="18" charset="0"/>
              </a:rPr>
              <a:t>Außenwirtschaftsrecht der EU</a:t>
            </a:r>
          </a:p>
          <a:p>
            <a:pPr>
              <a:spcBef>
                <a:spcPct val="0"/>
              </a:spcBef>
              <a:buFontTx/>
              <a:buNone/>
            </a:pPr>
            <a:r>
              <a:rPr lang="de-DE" altLang="de-DE" sz="1200">
                <a:ea typeface="Calibri" panose="020F0502020204030204" pitchFamily="34" charset="0"/>
                <a:cs typeface="Times New Roman" panose="02020603050405020304" pitchFamily="18" charset="0"/>
              </a:rPr>
              <a:t>TU Chemnitz</a:t>
            </a:r>
          </a:p>
          <a:p>
            <a:pPr>
              <a:spcBef>
                <a:spcPct val="0"/>
              </a:spcBef>
              <a:buFontTx/>
              <a:buNone/>
            </a:pPr>
            <a:r>
              <a:rPr lang="de-DE" altLang="de-DE" sz="1200">
                <a:ea typeface="Calibri" panose="020F0502020204030204" pitchFamily="34" charset="0"/>
                <a:cs typeface="Times New Roman" panose="02020603050405020304" pitchFamily="18" charset="0"/>
              </a:rPr>
              <a:t>Prof. Dr. </a:t>
            </a:r>
            <a:r>
              <a:rPr lang="de-DE" altLang="de-DE" sz="1200" i="1">
                <a:ea typeface="Calibri" panose="020F0502020204030204" pitchFamily="34" charset="0"/>
                <a:cs typeface="Times New Roman" panose="02020603050405020304" pitchFamily="18" charset="0"/>
              </a:rPr>
              <a:t>Stefan Korte</a:t>
            </a:r>
            <a:r>
              <a:rPr lang="de-DE" altLang="de-DE" sz="1200">
                <a:ea typeface="Calibri" panose="020F0502020204030204" pitchFamily="34" charset="0"/>
                <a:cs typeface="Times New Roman" panose="02020603050405020304" pitchFamily="18" charset="0"/>
              </a:rPr>
              <a:t>, Dipl.-Kfm.</a:t>
            </a:r>
          </a:p>
          <a:p>
            <a:pPr>
              <a:spcBef>
                <a:spcPct val="0"/>
              </a:spcBef>
              <a:buFontTx/>
              <a:buNone/>
            </a:pPr>
            <a:r>
              <a:rPr lang="de-DE" altLang="de-DE" sz="1200">
                <a:ea typeface="Calibri" panose="020F0502020204030204" pitchFamily="34" charset="0"/>
                <a:cs typeface="Times New Roman" panose="02020603050405020304" pitchFamily="18" charset="0"/>
              </a:rPr>
              <a:t>Wintersemester 2019/2020</a:t>
            </a:r>
          </a:p>
        </p:txBody>
      </p:sp>
      <p:sp>
        <p:nvSpPr>
          <p:cNvPr id="21508" name="Rectangle 10"/>
          <p:cNvSpPr>
            <a:spLocks noChangeArrowheads="1"/>
          </p:cNvSpPr>
          <p:nvPr/>
        </p:nvSpPr>
        <p:spPr bwMode="auto">
          <a:xfrm>
            <a:off x="0" y="19891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de-DE" altLang="de-DE" sz="2400">
              <a:latin typeface="Times New Roman" panose="02020603050405020304" pitchFamily="18" charset="0"/>
            </a:endParaRPr>
          </a:p>
        </p:txBody>
      </p:sp>
      <p:pic>
        <p:nvPicPr>
          <p:cNvPr id="21509" name="Picture 13" descr="Kombi_de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08850" y="22225"/>
            <a:ext cx="1843088"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Foliennummernplatzhalt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0DE58013-44FF-4F7F-AB96-1144463DD711}" type="slidenum">
              <a:rPr lang="de-DE" altLang="de-DE" sz="1400" smtClean="0"/>
              <a:pPr>
                <a:spcBef>
                  <a:spcPct val="0"/>
                </a:spcBef>
                <a:buFontTx/>
                <a:buNone/>
              </a:pPr>
              <a:t>4</a:t>
            </a:fld>
            <a:endParaRPr lang="de-DE" altLang="de-DE" sz="1400" smtClean="0"/>
          </a:p>
        </p:txBody>
      </p:sp>
      <p:sp>
        <p:nvSpPr>
          <p:cNvPr id="21511" name="Textfeld 1"/>
          <p:cNvSpPr txBox="1">
            <a:spLocks noChangeArrowheads="1"/>
          </p:cNvSpPr>
          <p:nvPr/>
        </p:nvSpPr>
        <p:spPr bwMode="auto">
          <a:xfrm>
            <a:off x="2627313" y="188913"/>
            <a:ext cx="46815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de-DE" altLang="de-DE" sz="2400">
                <a:latin typeface="Times New Roman" panose="02020603050405020304" pitchFamily="18" charset="0"/>
              </a:rPr>
              <a:t>Braucht es noch die WTO?</a:t>
            </a:r>
            <a:endParaRPr lang="en-US" altLang="de-DE" sz="2400">
              <a:latin typeface="Times New Roman" panose="02020603050405020304" pitchFamily="18" charset="0"/>
            </a:endParaRPr>
          </a:p>
        </p:txBody>
      </p:sp>
      <p:pic>
        <p:nvPicPr>
          <p:cNvPr id="3" name="2Do or die for WTO! - Braucht es noch die WTO_ _ DW Deutsch.mp4">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508000" y="1143000"/>
            <a:ext cx="8128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ctrTitle"/>
          </p:nvPr>
        </p:nvSpPr>
        <p:spPr>
          <a:xfrm>
            <a:off x="2486025" y="22225"/>
            <a:ext cx="4746625" cy="863600"/>
          </a:xfrm>
        </p:spPr>
        <p:txBody>
          <a:bodyPr/>
          <a:lstStyle/>
          <a:p>
            <a:pPr eaLnBrk="1" hangingPunct="1"/>
            <a:r>
              <a:rPr lang="de-DE" altLang="de-DE" sz="3000" smtClean="0"/>
              <a:t>Institutionelles WTO-Recht</a:t>
            </a:r>
          </a:p>
        </p:txBody>
      </p:sp>
      <p:sp>
        <p:nvSpPr>
          <p:cNvPr id="7171" name="Rectangle 3"/>
          <p:cNvSpPr>
            <a:spLocks noGrp="1" noChangeArrowheads="1"/>
          </p:cNvSpPr>
          <p:nvPr>
            <p:ph type="subTitle" idx="1"/>
          </p:nvPr>
        </p:nvSpPr>
        <p:spPr>
          <a:xfrm>
            <a:off x="179388" y="2060575"/>
            <a:ext cx="8856662" cy="4660900"/>
          </a:xfrm>
          <a:ln>
            <a:solidFill>
              <a:schemeClr val="tx1"/>
            </a:solidFill>
          </a:ln>
        </p:spPr>
        <p:txBody>
          <a:bodyPr/>
          <a:lstStyle/>
          <a:p>
            <a:pPr marL="285750" indent="-285750" algn="l" eaLnBrk="1" hangingPunct="1">
              <a:spcBef>
                <a:spcPts val="0"/>
              </a:spcBef>
              <a:buFont typeface="Arial" panose="020B0604020202020204" pitchFamily="34" charset="0"/>
              <a:buChar char="•"/>
              <a:defRPr/>
            </a:pPr>
            <a:r>
              <a:rPr lang="de-DE" altLang="de-DE" sz="1800" dirty="0"/>
              <a:t>Zielsetzungen:</a:t>
            </a:r>
          </a:p>
          <a:p>
            <a:pPr algn="l" eaLnBrk="1" hangingPunct="1">
              <a:spcBef>
                <a:spcPts val="0"/>
              </a:spcBef>
              <a:defRPr/>
            </a:pPr>
            <a:r>
              <a:rPr lang="de-DE" altLang="de-DE" sz="1600" dirty="0"/>
              <a:t>     Schaffung eines institutionellen Koordinierungsrahmens (Art. II:1)</a:t>
            </a:r>
          </a:p>
          <a:p>
            <a:pPr algn="l" eaLnBrk="1" hangingPunct="1">
              <a:spcBef>
                <a:spcPts val="0"/>
              </a:spcBef>
              <a:defRPr/>
            </a:pPr>
            <a:r>
              <a:rPr lang="de-DE" altLang="de-DE" sz="1600" dirty="0"/>
              <a:t>     Erleichterung der Umsetzung und Durchsetzung der Einzelabkommen (Art. III:1)</a:t>
            </a:r>
          </a:p>
          <a:p>
            <a:pPr marL="285750" indent="-285750" algn="l" eaLnBrk="1" hangingPunct="1">
              <a:spcBef>
                <a:spcPts val="0"/>
              </a:spcBef>
              <a:buFont typeface="Arial" panose="020B0604020202020204" pitchFamily="34" charset="0"/>
              <a:buChar char="•"/>
              <a:defRPr/>
            </a:pPr>
            <a:r>
              <a:rPr lang="de-DE" altLang="de-DE" sz="1800" dirty="0"/>
              <a:t>Organe:</a:t>
            </a:r>
          </a:p>
          <a:p>
            <a:pPr algn="l" eaLnBrk="1" hangingPunct="1">
              <a:spcBef>
                <a:spcPts val="0"/>
              </a:spcBef>
              <a:defRPr/>
            </a:pPr>
            <a:r>
              <a:rPr lang="de-DE" altLang="de-DE" sz="1600" dirty="0"/>
              <a:t>     WTO als rechtsfähige Organisation (Art. VII)</a:t>
            </a:r>
          </a:p>
          <a:p>
            <a:pPr algn="l" eaLnBrk="1" hangingPunct="1">
              <a:spcBef>
                <a:spcPts val="0"/>
              </a:spcBef>
              <a:defRPr/>
            </a:pPr>
            <a:r>
              <a:rPr lang="de-DE" altLang="de-DE" sz="1600" dirty="0"/>
              <a:t>     politische: ~ Min-</a:t>
            </a:r>
            <a:r>
              <a:rPr lang="de-DE" altLang="de-DE" sz="1600" dirty="0" err="1"/>
              <a:t>Konf</a:t>
            </a:r>
            <a:r>
              <a:rPr lang="de-DE" altLang="de-DE" sz="1600" dirty="0"/>
              <a:t>. Repräsentanten aller Mitglieder, 2-Jahres-Turnus (Art. IV:1)</a:t>
            </a:r>
          </a:p>
          <a:p>
            <a:pPr algn="l" eaLnBrk="1" hangingPunct="1">
              <a:spcBef>
                <a:spcPts val="0"/>
              </a:spcBef>
              <a:defRPr/>
            </a:pPr>
            <a:r>
              <a:rPr lang="de-DE" altLang="de-DE" sz="1600" dirty="0"/>
              <a:t>                     </a:t>
            </a:r>
            <a:r>
              <a:rPr lang="de-DE" altLang="de-DE" sz="1000" dirty="0"/>
              <a:t>      </a:t>
            </a:r>
            <a:r>
              <a:rPr lang="de-DE" altLang="de-DE" sz="1600" dirty="0"/>
              <a:t>Grundlegende Fragen, Auslegung, Mitglieder, Vertragsänderung</a:t>
            </a:r>
          </a:p>
          <a:p>
            <a:pPr algn="l" eaLnBrk="1" hangingPunct="1">
              <a:spcBef>
                <a:spcPts val="0"/>
              </a:spcBef>
              <a:defRPr/>
            </a:pPr>
            <a:r>
              <a:rPr lang="de-DE" altLang="de-DE" sz="1600" dirty="0"/>
              <a:t>     operativ:   ~ Allgemeiner Rat (ebenso besetzt) monatlich (Art. IV:2)</a:t>
            </a:r>
          </a:p>
          <a:p>
            <a:pPr algn="l" eaLnBrk="1" hangingPunct="1">
              <a:spcBef>
                <a:spcPts val="0"/>
              </a:spcBef>
              <a:defRPr/>
            </a:pPr>
            <a:r>
              <a:rPr lang="de-DE" altLang="de-DE" sz="1600" dirty="0"/>
              <a:t>	         Haushalt, Streitbeilegung (DSB), Überprüfung der Handelspolitik (TPRB)</a:t>
            </a:r>
          </a:p>
          <a:p>
            <a:pPr algn="l" eaLnBrk="1" hangingPunct="1">
              <a:spcBef>
                <a:spcPts val="0"/>
              </a:spcBef>
              <a:defRPr/>
            </a:pPr>
            <a:r>
              <a:rPr lang="de-DE" altLang="de-DE" sz="1600" dirty="0"/>
              <a:t>	      ~ Spezielle Räte je nach Abkommen unter Leitung Allg. Rates (Art. IV:5)</a:t>
            </a:r>
          </a:p>
          <a:p>
            <a:pPr algn="l" eaLnBrk="1" hangingPunct="1">
              <a:spcBef>
                <a:spcPts val="0"/>
              </a:spcBef>
              <a:defRPr/>
            </a:pPr>
            <a:r>
              <a:rPr lang="de-DE" altLang="de-DE" sz="1600" dirty="0"/>
              <a:t>    	      ~ Sekretariat zur Unterstützung unter Leitung des Generaldirektors </a:t>
            </a:r>
            <a:endParaRPr lang="de-DE" altLang="de-DE" sz="1600" dirty="0" smtClean="0"/>
          </a:p>
          <a:p>
            <a:pPr algn="l" eaLnBrk="1" hangingPunct="1">
              <a:spcBef>
                <a:spcPts val="0"/>
              </a:spcBef>
              <a:defRPr/>
            </a:pPr>
            <a:r>
              <a:rPr lang="de-DE" altLang="de-DE" sz="1600" dirty="0" smtClean="0"/>
              <a:t>	      ~ Wahl </a:t>
            </a:r>
            <a:r>
              <a:rPr lang="de-DE" altLang="de-DE" sz="1600" dirty="0"/>
              <a:t>durch die Min.-</a:t>
            </a:r>
            <a:r>
              <a:rPr lang="de-DE" altLang="de-DE" sz="1600" dirty="0" err="1"/>
              <a:t>Konf</a:t>
            </a:r>
            <a:r>
              <a:rPr lang="de-DE" altLang="de-DE" sz="1600" dirty="0"/>
              <a:t>.; Weisungsfreiheit; Einfluss eher politisch</a:t>
            </a:r>
          </a:p>
          <a:p>
            <a:pPr marL="285750" indent="-285750" algn="l" eaLnBrk="1" hangingPunct="1">
              <a:spcBef>
                <a:spcPts val="0"/>
              </a:spcBef>
              <a:buFont typeface="Arial" panose="020B0604020202020204" pitchFamily="34" charset="0"/>
              <a:buChar char="•"/>
              <a:defRPr/>
            </a:pPr>
            <a:r>
              <a:rPr lang="de-DE" altLang="de-DE" sz="1800" dirty="0"/>
              <a:t>Verfahren:</a:t>
            </a:r>
          </a:p>
          <a:p>
            <a:pPr algn="l" eaLnBrk="1" hangingPunct="1">
              <a:spcBef>
                <a:spcPts val="0"/>
              </a:spcBef>
              <a:defRPr/>
            </a:pPr>
            <a:r>
              <a:rPr lang="de-DE" altLang="de-DE" sz="1600" dirty="0"/>
              <a:t>     Regel:         Konsensverfahren (Annahme, solange kein förmlicher Einspruch, Art. XI:1)</a:t>
            </a:r>
          </a:p>
          <a:p>
            <a:pPr algn="l" eaLnBrk="1" hangingPunct="1">
              <a:spcBef>
                <a:spcPts val="0"/>
              </a:spcBef>
              <a:defRPr/>
            </a:pPr>
            <a:r>
              <a:rPr lang="de-DE" altLang="de-DE" sz="1600" dirty="0"/>
              <a:t>     Ausnahme: Mehrheitsabstimmung bei </a:t>
            </a:r>
            <a:r>
              <a:rPr lang="de-DE" altLang="de-DE" sz="1600" dirty="0" err="1"/>
              <a:t>entspr</a:t>
            </a:r>
            <a:r>
              <a:rPr lang="de-DE" altLang="de-DE" sz="1600" dirty="0"/>
              <a:t>. Regelung je nach Abkommen </a:t>
            </a:r>
            <a:r>
              <a:rPr lang="de-DE" altLang="de-DE" sz="1600" dirty="0" err="1"/>
              <a:t>iFe</a:t>
            </a:r>
            <a:r>
              <a:rPr lang="de-DE" altLang="de-DE" sz="1600" dirty="0"/>
              <a:t> Einspruchs</a:t>
            </a:r>
          </a:p>
          <a:p>
            <a:pPr algn="l" eaLnBrk="1" hangingPunct="1">
              <a:spcBef>
                <a:spcPts val="0"/>
              </a:spcBef>
              <a:defRPr/>
            </a:pPr>
            <a:r>
              <a:rPr lang="de-DE" altLang="de-DE" sz="1600" dirty="0"/>
              <a:t>	        Im Übrigen gilt: Art. IX:1 S. 2 contra Art. XVI:1!</a:t>
            </a:r>
          </a:p>
          <a:p>
            <a:pPr algn="l" eaLnBrk="1" hangingPunct="1">
              <a:spcBef>
                <a:spcPts val="0"/>
              </a:spcBef>
              <a:defRPr/>
            </a:pPr>
            <a:r>
              <a:rPr lang="de-DE" altLang="de-DE" sz="1600" dirty="0"/>
              <a:t>     Merke:	        Konsens ist nicht Einstimmigkeit (Anwesenheit, Einspruch)</a:t>
            </a:r>
          </a:p>
          <a:p>
            <a:pPr algn="l" eaLnBrk="1" hangingPunct="1">
              <a:spcBef>
                <a:spcPts val="0"/>
              </a:spcBef>
              <a:defRPr/>
            </a:pPr>
            <a:r>
              <a:rPr lang="de-DE" altLang="de-DE" sz="1600" dirty="0"/>
              <a:t>   	        P.: Entwicklungsländer wegen geringer </a:t>
            </a:r>
            <a:r>
              <a:rPr lang="de-DE" altLang="de-DE" sz="1600" dirty="0" err="1"/>
              <a:t>men</a:t>
            </a:r>
            <a:r>
              <a:rPr lang="de-DE" altLang="de-DE" sz="1600" dirty="0"/>
              <a:t>-power und </a:t>
            </a:r>
            <a:r>
              <a:rPr lang="de-DE" altLang="de-DE" sz="1600" dirty="0" err="1"/>
              <a:t>green</a:t>
            </a:r>
            <a:r>
              <a:rPr lang="de-DE" altLang="de-DE" sz="1600" dirty="0"/>
              <a:t> </a:t>
            </a:r>
            <a:r>
              <a:rPr lang="de-DE" altLang="de-DE" sz="1600" dirty="0" err="1"/>
              <a:t>room</a:t>
            </a:r>
            <a:r>
              <a:rPr lang="de-DE" altLang="de-DE" sz="1600" dirty="0"/>
              <a:t>-Verfahren</a:t>
            </a:r>
          </a:p>
          <a:p>
            <a:pPr algn="l" eaLnBrk="1" hangingPunct="1">
              <a:spcBef>
                <a:spcPts val="0"/>
              </a:spcBef>
              <a:defRPr/>
            </a:pPr>
            <a:endParaRPr lang="de-DE" altLang="de-DE" sz="1600" dirty="0"/>
          </a:p>
        </p:txBody>
      </p:sp>
      <p:sp>
        <p:nvSpPr>
          <p:cNvPr id="23556" name="Text Box 5"/>
          <p:cNvSpPr txBox="1">
            <a:spLocks noChangeArrowheads="1"/>
          </p:cNvSpPr>
          <p:nvPr/>
        </p:nvSpPr>
        <p:spPr bwMode="auto">
          <a:xfrm>
            <a:off x="250825" y="4048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de-DE" altLang="de-DE" sz="1800"/>
          </a:p>
        </p:txBody>
      </p:sp>
      <p:pic>
        <p:nvPicPr>
          <p:cNvPr id="23557" name="Picture 13" descr="Kombi_deu"/>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24750" y="42863"/>
            <a:ext cx="1511300"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8"/>
          <p:cNvSpPr>
            <a:spLocks noChangeArrowheads="1"/>
          </p:cNvSpPr>
          <p:nvPr/>
        </p:nvSpPr>
        <p:spPr bwMode="auto">
          <a:xfrm>
            <a:off x="0" y="-4763"/>
            <a:ext cx="2409825" cy="83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de-DE" altLang="de-DE" sz="1200">
                <a:ea typeface="Calibri" panose="020F0502020204030204" pitchFamily="34" charset="0"/>
                <a:cs typeface="Times New Roman" panose="02020603050405020304" pitchFamily="18" charset="0"/>
              </a:rPr>
              <a:t>Außenwirtschaftsrecht der EU</a:t>
            </a:r>
          </a:p>
          <a:p>
            <a:pPr>
              <a:spcBef>
                <a:spcPct val="0"/>
              </a:spcBef>
              <a:buFontTx/>
              <a:buNone/>
            </a:pPr>
            <a:r>
              <a:rPr lang="de-DE" altLang="de-DE" sz="1200">
                <a:ea typeface="Calibri" panose="020F0502020204030204" pitchFamily="34" charset="0"/>
                <a:cs typeface="Times New Roman" panose="02020603050405020304" pitchFamily="18" charset="0"/>
              </a:rPr>
              <a:t>TU Chemnitz</a:t>
            </a:r>
          </a:p>
          <a:p>
            <a:pPr>
              <a:spcBef>
                <a:spcPct val="0"/>
              </a:spcBef>
              <a:buFontTx/>
              <a:buNone/>
            </a:pPr>
            <a:r>
              <a:rPr lang="de-DE" altLang="de-DE" sz="1200">
                <a:ea typeface="Calibri" panose="020F0502020204030204" pitchFamily="34" charset="0"/>
                <a:cs typeface="Times New Roman" panose="02020603050405020304" pitchFamily="18" charset="0"/>
              </a:rPr>
              <a:t>Prof. Dr. </a:t>
            </a:r>
            <a:r>
              <a:rPr lang="de-DE" altLang="de-DE" sz="1200" i="1">
                <a:ea typeface="Calibri" panose="020F0502020204030204" pitchFamily="34" charset="0"/>
                <a:cs typeface="Times New Roman" panose="02020603050405020304" pitchFamily="18" charset="0"/>
              </a:rPr>
              <a:t>Stefan Korte</a:t>
            </a:r>
            <a:r>
              <a:rPr lang="de-DE" altLang="de-DE" sz="1200">
                <a:ea typeface="Calibri" panose="020F0502020204030204" pitchFamily="34" charset="0"/>
                <a:cs typeface="Times New Roman" panose="02020603050405020304" pitchFamily="18" charset="0"/>
              </a:rPr>
              <a:t>, Dipl.-Kfm.</a:t>
            </a:r>
          </a:p>
          <a:p>
            <a:pPr>
              <a:spcBef>
                <a:spcPct val="0"/>
              </a:spcBef>
              <a:buFontTx/>
              <a:buNone/>
            </a:pPr>
            <a:r>
              <a:rPr lang="de-DE" altLang="de-DE" sz="1200">
                <a:ea typeface="Calibri" panose="020F0502020204030204" pitchFamily="34" charset="0"/>
                <a:cs typeface="Times New Roman" panose="02020603050405020304" pitchFamily="18" charset="0"/>
              </a:rPr>
              <a:t>Wintersemester 2019/2020</a:t>
            </a:r>
          </a:p>
        </p:txBody>
      </p:sp>
      <p:sp>
        <p:nvSpPr>
          <p:cNvPr id="23559" name="Foliennummernplatzhalt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A46C8065-3D43-401B-81BF-8D356794DBE0}" type="slidenum">
              <a:rPr lang="de-DE" altLang="de-DE" sz="1400" smtClean="0"/>
              <a:pPr>
                <a:spcBef>
                  <a:spcPct val="0"/>
                </a:spcBef>
                <a:buFontTx/>
                <a:buNone/>
              </a:pPr>
              <a:t>5</a:t>
            </a:fld>
            <a:endParaRPr lang="de-DE" altLang="de-DE" sz="1400" smtClean="0"/>
          </a:p>
        </p:txBody>
      </p:sp>
      <p:sp>
        <p:nvSpPr>
          <p:cNvPr id="23560" name="Textfeld 1"/>
          <p:cNvSpPr txBox="1">
            <a:spLocks noChangeArrowheads="1"/>
          </p:cNvSpPr>
          <p:nvPr/>
        </p:nvSpPr>
        <p:spPr bwMode="auto">
          <a:xfrm>
            <a:off x="176213" y="844550"/>
            <a:ext cx="8870950" cy="10763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0"/>
              </a:spcBef>
              <a:buFontTx/>
              <a:buNone/>
            </a:pPr>
            <a:r>
              <a:rPr lang="de-DE" altLang="en-US" sz="1600" b="1">
                <a:latin typeface="Times New Roman" panose="02020603050405020304" pitchFamily="18" charset="0"/>
              </a:rPr>
              <a:t>Beispiel: </a:t>
            </a:r>
            <a:r>
              <a:rPr lang="de-DE" altLang="en-US" sz="1600">
                <a:latin typeface="Times New Roman" panose="02020603050405020304" pitchFamily="18" charset="0"/>
              </a:rPr>
              <a:t>Im Allgemeinen Rat wird zur Vorbereitung der nächsten Ministerkonferenz ein Papier zur Harmonisierung des Landwirtschaftsrechts der Mitglieder verhandelt. Trotz intensiver Verhandlungen sind einige Mitglieder, darunter Indien, nicht einverstanden. In der Abstimmung erhebt es daher förmlichen Einspruch. Daraufhin wird streitig abgestimmt. Indien hält das für rechtswidrig, Zu Recht?</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457300"/>
    </mc:Choice>
    <mc:Fallback xmlns="">
      <p:transition spd="slow" advTm="457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7171">
                                            <p:bg/>
                                          </p:spTgt>
                                        </p:tgtEl>
                                        <p:attrNameLst>
                                          <p:attrName>style.visibility</p:attrName>
                                        </p:attrNameLst>
                                      </p:cBhvr>
                                      <p:to>
                                        <p:strVal val="visible"/>
                                      </p:to>
                                    </p:set>
                                    <p:animEffect transition="in" filter="blinds(horizontal)">
                                      <p:cBhvr>
                                        <p:cTn id="11" dur="500"/>
                                        <p:tgtEl>
                                          <p:spTgt spid="7171">
                                            <p:bg/>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7171">
                                            <p:txEl>
                                              <p:pRg st="0" end="0"/>
                                            </p:txEl>
                                          </p:spTgt>
                                        </p:tgtEl>
                                        <p:attrNameLst>
                                          <p:attrName>style.visibility</p:attrName>
                                        </p:attrNameLst>
                                      </p:cBhvr>
                                      <p:to>
                                        <p:strVal val="visible"/>
                                      </p:to>
                                    </p:set>
                                    <p:animEffect transition="in" filter="blinds(horizontal)">
                                      <p:cBhvr>
                                        <p:cTn id="16" dur="500"/>
                                        <p:tgtEl>
                                          <p:spTgt spid="7171">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7171">
                                            <p:txEl>
                                              <p:pRg st="1" end="1"/>
                                            </p:txEl>
                                          </p:spTgt>
                                        </p:tgtEl>
                                        <p:attrNameLst>
                                          <p:attrName>style.visibility</p:attrName>
                                        </p:attrNameLst>
                                      </p:cBhvr>
                                      <p:to>
                                        <p:strVal val="visible"/>
                                      </p:to>
                                    </p:set>
                                    <p:animEffect transition="in" filter="blinds(horizontal)">
                                      <p:cBhvr>
                                        <p:cTn id="21" dur="500"/>
                                        <p:tgtEl>
                                          <p:spTgt spid="7171">
                                            <p:txEl>
                                              <p:pRg st="1" end="1"/>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7171">
                                            <p:txEl>
                                              <p:pRg st="2" end="2"/>
                                            </p:txEl>
                                          </p:spTgt>
                                        </p:tgtEl>
                                        <p:attrNameLst>
                                          <p:attrName>style.visibility</p:attrName>
                                        </p:attrNameLst>
                                      </p:cBhvr>
                                      <p:to>
                                        <p:strVal val="visible"/>
                                      </p:to>
                                    </p:set>
                                    <p:animEffect transition="in" filter="blinds(horizontal)">
                                      <p:cBhvr>
                                        <p:cTn id="26" dur="500"/>
                                        <p:tgtEl>
                                          <p:spTgt spid="7171">
                                            <p:txEl>
                                              <p:pRg st="2" end="2"/>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7171">
                                            <p:txEl>
                                              <p:pRg st="3" end="3"/>
                                            </p:txEl>
                                          </p:spTgt>
                                        </p:tgtEl>
                                        <p:attrNameLst>
                                          <p:attrName>style.visibility</p:attrName>
                                        </p:attrNameLst>
                                      </p:cBhvr>
                                      <p:to>
                                        <p:strVal val="visible"/>
                                      </p:to>
                                    </p:set>
                                    <p:animEffect transition="in" filter="blinds(horizontal)">
                                      <p:cBhvr>
                                        <p:cTn id="31" dur="500"/>
                                        <p:tgtEl>
                                          <p:spTgt spid="7171">
                                            <p:txEl>
                                              <p:pRg st="3" end="3"/>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7171">
                                            <p:txEl>
                                              <p:pRg st="4" end="4"/>
                                            </p:txEl>
                                          </p:spTgt>
                                        </p:tgtEl>
                                        <p:attrNameLst>
                                          <p:attrName>style.visibility</p:attrName>
                                        </p:attrNameLst>
                                      </p:cBhvr>
                                      <p:to>
                                        <p:strVal val="visible"/>
                                      </p:to>
                                    </p:set>
                                    <p:animEffect transition="in" filter="blinds(horizontal)">
                                      <p:cBhvr>
                                        <p:cTn id="36" dur="500"/>
                                        <p:tgtEl>
                                          <p:spTgt spid="7171">
                                            <p:txEl>
                                              <p:pRg st="4" end="4"/>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7171">
                                            <p:txEl>
                                              <p:pRg st="5" end="5"/>
                                            </p:txEl>
                                          </p:spTgt>
                                        </p:tgtEl>
                                        <p:attrNameLst>
                                          <p:attrName>style.visibility</p:attrName>
                                        </p:attrNameLst>
                                      </p:cBhvr>
                                      <p:to>
                                        <p:strVal val="visible"/>
                                      </p:to>
                                    </p:set>
                                    <p:animEffect transition="in" filter="blinds(horizontal)">
                                      <p:cBhvr>
                                        <p:cTn id="41" dur="500"/>
                                        <p:tgtEl>
                                          <p:spTgt spid="7171">
                                            <p:txEl>
                                              <p:pRg st="5" end="5"/>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7171">
                                            <p:txEl>
                                              <p:pRg st="6" end="6"/>
                                            </p:txEl>
                                          </p:spTgt>
                                        </p:tgtEl>
                                        <p:attrNameLst>
                                          <p:attrName>style.visibility</p:attrName>
                                        </p:attrNameLst>
                                      </p:cBhvr>
                                      <p:to>
                                        <p:strVal val="visible"/>
                                      </p:to>
                                    </p:set>
                                    <p:animEffect transition="in" filter="blinds(horizontal)">
                                      <p:cBhvr>
                                        <p:cTn id="46" dur="500"/>
                                        <p:tgtEl>
                                          <p:spTgt spid="7171">
                                            <p:txEl>
                                              <p:pRg st="6" end="6"/>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3" presetClass="entr" presetSubtype="10" fill="hold" grpId="0" nodeType="clickEffect">
                                  <p:stCondLst>
                                    <p:cond delay="0"/>
                                  </p:stCondLst>
                                  <p:childTnLst>
                                    <p:set>
                                      <p:cBhvr>
                                        <p:cTn id="50" dur="1" fill="hold">
                                          <p:stCondLst>
                                            <p:cond delay="0"/>
                                          </p:stCondLst>
                                        </p:cTn>
                                        <p:tgtEl>
                                          <p:spTgt spid="7171">
                                            <p:txEl>
                                              <p:pRg st="7" end="7"/>
                                            </p:txEl>
                                          </p:spTgt>
                                        </p:tgtEl>
                                        <p:attrNameLst>
                                          <p:attrName>style.visibility</p:attrName>
                                        </p:attrNameLst>
                                      </p:cBhvr>
                                      <p:to>
                                        <p:strVal val="visible"/>
                                      </p:to>
                                    </p:set>
                                    <p:animEffect transition="in" filter="blinds(horizontal)">
                                      <p:cBhvr>
                                        <p:cTn id="51" dur="500"/>
                                        <p:tgtEl>
                                          <p:spTgt spid="7171">
                                            <p:txEl>
                                              <p:pRg st="7" end="7"/>
                                            </p:txEl>
                                          </p:spTgt>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3" presetClass="entr" presetSubtype="10" fill="hold" grpId="0" nodeType="clickEffect">
                                  <p:stCondLst>
                                    <p:cond delay="0"/>
                                  </p:stCondLst>
                                  <p:childTnLst>
                                    <p:set>
                                      <p:cBhvr>
                                        <p:cTn id="55" dur="1" fill="hold">
                                          <p:stCondLst>
                                            <p:cond delay="0"/>
                                          </p:stCondLst>
                                        </p:cTn>
                                        <p:tgtEl>
                                          <p:spTgt spid="7171">
                                            <p:txEl>
                                              <p:pRg st="8" end="8"/>
                                            </p:txEl>
                                          </p:spTgt>
                                        </p:tgtEl>
                                        <p:attrNameLst>
                                          <p:attrName>style.visibility</p:attrName>
                                        </p:attrNameLst>
                                      </p:cBhvr>
                                      <p:to>
                                        <p:strVal val="visible"/>
                                      </p:to>
                                    </p:set>
                                    <p:animEffect transition="in" filter="blinds(horizontal)">
                                      <p:cBhvr>
                                        <p:cTn id="56" dur="500"/>
                                        <p:tgtEl>
                                          <p:spTgt spid="7171">
                                            <p:txEl>
                                              <p:pRg st="8" end="8"/>
                                            </p:txEl>
                                          </p:spTgt>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3" presetClass="entr" presetSubtype="10" fill="hold" grpId="0" nodeType="clickEffect">
                                  <p:stCondLst>
                                    <p:cond delay="0"/>
                                  </p:stCondLst>
                                  <p:childTnLst>
                                    <p:set>
                                      <p:cBhvr>
                                        <p:cTn id="60" dur="1" fill="hold">
                                          <p:stCondLst>
                                            <p:cond delay="0"/>
                                          </p:stCondLst>
                                        </p:cTn>
                                        <p:tgtEl>
                                          <p:spTgt spid="7171">
                                            <p:txEl>
                                              <p:pRg st="9" end="9"/>
                                            </p:txEl>
                                          </p:spTgt>
                                        </p:tgtEl>
                                        <p:attrNameLst>
                                          <p:attrName>style.visibility</p:attrName>
                                        </p:attrNameLst>
                                      </p:cBhvr>
                                      <p:to>
                                        <p:strVal val="visible"/>
                                      </p:to>
                                    </p:set>
                                    <p:animEffect transition="in" filter="blinds(horizontal)">
                                      <p:cBhvr>
                                        <p:cTn id="61" dur="500"/>
                                        <p:tgtEl>
                                          <p:spTgt spid="7171">
                                            <p:txEl>
                                              <p:pRg st="9" end="9"/>
                                            </p:txEl>
                                          </p:spTgt>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3" presetClass="entr" presetSubtype="10" fill="hold" grpId="0" nodeType="clickEffect">
                                  <p:stCondLst>
                                    <p:cond delay="0"/>
                                  </p:stCondLst>
                                  <p:childTnLst>
                                    <p:set>
                                      <p:cBhvr>
                                        <p:cTn id="65" dur="1" fill="hold">
                                          <p:stCondLst>
                                            <p:cond delay="0"/>
                                          </p:stCondLst>
                                        </p:cTn>
                                        <p:tgtEl>
                                          <p:spTgt spid="7171">
                                            <p:txEl>
                                              <p:pRg st="10" end="10"/>
                                            </p:txEl>
                                          </p:spTgt>
                                        </p:tgtEl>
                                        <p:attrNameLst>
                                          <p:attrName>style.visibility</p:attrName>
                                        </p:attrNameLst>
                                      </p:cBhvr>
                                      <p:to>
                                        <p:strVal val="visible"/>
                                      </p:to>
                                    </p:set>
                                    <p:animEffect transition="in" filter="blinds(horizontal)">
                                      <p:cBhvr>
                                        <p:cTn id="66" dur="500"/>
                                        <p:tgtEl>
                                          <p:spTgt spid="7171">
                                            <p:txEl>
                                              <p:pRg st="10" end="10"/>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3" presetClass="entr" presetSubtype="10" fill="hold" grpId="0" nodeType="clickEffect">
                                  <p:stCondLst>
                                    <p:cond delay="0"/>
                                  </p:stCondLst>
                                  <p:childTnLst>
                                    <p:set>
                                      <p:cBhvr>
                                        <p:cTn id="70" dur="1" fill="hold">
                                          <p:stCondLst>
                                            <p:cond delay="0"/>
                                          </p:stCondLst>
                                        </p:cTn>
                                        <p:tgtEl>
                                          <p:spTgt spid="7171">
                                            <p:txEl>
                                              <p:pRg st="11" end="11"/>
                                            </p:txEl>
                                          </p:spTgt>
                                        </p:tgtEl>
                                        <p:attrNameLst>
                                          <p:attrName>style.visibility</p:attrName>
                                        </p:attrNameLst>
                                      </p:cBhvr>
                                      <p:to>
                                        <p:strVal val="visible"/>
                                      </p:to>
                                    </p:set>
                                    <p:animEffect transition="in" filter="blinds(horizontal)">
                                      <p:cBhvr>
                                        <p:cTn id="71" dur="500"/>
                                        <p:tgtEl>
                                          <p:spTgt spid="7171">
                                            <p:txEl>
                                              <p:pRg st="11" end="11"/>
                                            </p:txEl>
                                          </p:spTgt>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3" presetClass="entr" presetSubtype="10" fill="hold" grpId="0" nodeType="clickEffect">
                                  <p:stCondLst>
                                    <p:cond delay="0"/>
                                  </p:stCondLst>
                                  <p:childTnLst>
                                    <p:set>
                                      <p:cBhvr>
                                        <p:cTn id="75" dur="1" fill="hold">
                                          <p:stCondLst>
                                            <p:cond delay="0"/>
                                          </p:stCondLst>
                                        </p:cTn>
                                        <p:tgtEl>
                                          <p:spTgt spid="7171">
                                            <p:txEl>
                                              <p:pRg st="12" end="12"/>
                                            </p:txEl>
                                          </p:spTgt>
                                        </p:tgtEl>
                                        <p:attrNameLst>
                                          <p:attrName>style.visibility</p:attrName>
                                        </p:attrNameLst>
                                      </p:cBhvr>
                                      <p:to>
                                        <p:strVal val="visible"/>
                                      </p:to>
                                    </p:set>
                                    <p:animEffect transition="in" filter="blinds(horizontal)">
                                      <p:cBhvr>
                                        <p:cTn id="76" dur="500"/>
                                        <p:tgtEl>
                                          <p:spTgt spid="7171">
                                            <p:txEl>
                                              <p:pRg st="12" end="12"/>
                                            </p:txEl>
                                          </p:spTgt>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3" presetClass="entr" presetSubtype="10" fill="hold" grpId="0" nodeType="clickEffect">
                                  <p:stCondLst>
                                    <p:cond delay="0"/>
                                  </p:stCondLst>
                                  <p:childTnLst>
                                    <p:set>
                                      <p:cBhvr>
                                        <p:cTn id="80" dur="1" fill="hold">
                                          <p:stCondLst>
                                            <p:cond delay="0"/>
                                          </p:stCondLst>
                                        </p:cTn>
                                        <p:tgtEl>
                                          <p:spTgt spid="7171">
                                            <p:txEl>
                                              <p:pRg st="13" end="13"/>
                                            </p:txEl>
                                          </p:spTgt>
                                        </p:tgtEl>
                                        <p:attrNameLst>
                                          <p:attrName>style.visibility</p:attrName>
                                        </p:attrNameLst>
                                      </p:cBhvr>
                                      <p:to>
                                        <p:strVal val="visible"/>
                                      </p:to>
                                    </p:set>
                                    <p:animEffect transition="in" filter="blinds(horizontal)">
                                      <p:cBhvr>
                                        <p:cTn id="81" dur="500"/>
                                        <p:tgtEl>
                                          <p:spTgt spid="7171">
                                            <p:txEl>
                                              <p:pRg st="13" end="13"/>
                                            </p:txEl>
                                          </p:spTgt>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3" presetClass="entr" presetSubtype="10" fill="hold" grpId="0" nodeType="clickEffect">
                                  <p:stCondLst>
                                    <p:cond delay="0"/>
                                  </p:stCondLst>
                                  <p:childTnLst>
                                    <p:set>
                                      <p:cBhvr>
                                        <p:cTn id="85" dur="1" fill="hold">
                                          <p:stCondLst>
                                            <p:cond delay="0"/>
                                          </p:stCondLst>
                                        </p:cTn>
                                        <p:tgtEl>
                                          <p:spTgt spid="7171">
                                            <p:txEl>
                                              <p:pRg st="14" end="14"/>
                                            </p:txEl>
                                          </p:spTgt>
                                        </p:tgtEl>
                                        <p:attrNameLst>
                                          <p:attrName>style.visibility</p:attrName>
                                        </p:attrNameLst>
                                      </p:cBhvr>
                                      <p:to>
                                        <p:strVal val="visible"/>
                                      </p:to>
                                    </p:set>
                                    <p:animEffect transition="in" filter="blinds(horizontal)">
                                      <p:cBhvr>
                                        <p:cTn id="86" dur="500"/>
                                        <p:tgtEl>
                                          <p:spTgt spid="7171">
                                            <p:txEl>
                                              <p:pRg st="14" end="14"/>
                                            </p:txEl>
                                          </p:spTgt>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3" presetClass="entr" presetSubtype="10" fill="hold" grpId="0" nodeType="clickEffect">
                                  <p:stCondLst>
                                    <p:cond delay="0"/>
                                  </p:stCondLst>
                                  <p:childTnLst>
                                    <p:set>
                                      <p:cBhvr>
                                        <p:cTn id="90" dur="1" fill="hold">
                                          <p:stCondLst>
                                            <p:cond delay="0"/>
                                          </p:stCondLst>
                                        </p:cTn>
                                        <p:tgtEl>
                                          <p:spTgt spid="7171">
                                            <p:txEl>
                                              <p:pRg st="15" end="15"/>
                                            </p:txEl>
                                          </p:spTgt>
                                        </p:tgtEl>
                                        <p:attrNameLst>
                                          <p:attrName>style.visibility</p:attrName>
                                        </p:attrNameLst>
                                      </p:cBhvr>
                                      <p:to>
                                        <p:strVal val="visible"/>
                                      </p:to>
                                    </p:set>
                                    <p:animEffect transition="in" filter="blinds(horizontal)">
                                      <p:cBhvr>
                                        <p:cTn id="91" dur="500"/>
                                        <p:tgtEl>
                                          <p:spTgt spid="7171">
                                            <p:txEl>
                                              <p:pRg st="15" end="15"/>
                                            </p:txEl>
                                          </p:spTgt>
                                        </p:tgtEl>
                                      </p:cBhvr>
                                    </p:animEffect>
                                  </p:childTnLst>
                                </p:cTn>
                              </p:par>
                            </p:childTnLst>
                          </p:cTn>
                        </p:par>
                      </p:childTnLst>
                    </p:cTn>
                  </p:par>
                  <p:par>
                    <p:cTn id="92" fill="hold" nodeType="clickPar">
                      <p:stCondLst>
                        <p:cond delay="indefinite"/>
                      </p:stCondLst>
                      <p:childTnLst>
                        <p:par>
                          <p:cTn id="93" fill="hold" nodeType="withGroup">
                            <p:stCondLst>
                              <p:cond delay="0"/>
                            </p:stCondLst>
                            <p:childTnLst>
                              <p:par>
                                <p:cTn id="94" presetID="3" presetClass="entr" presetSubtype="10" fill="hold" grpId="0" nodeType="clickEffect">
                                  <p:stCondLst>
                                    <p:cond delay="0"/>
                                  </p:stCondLst>
                                  <p:childTnLst>
                                    <p:set>
                                      <p:cBhvr>
                                        <p:cTn id="95" dur="1" fill="hold">
                                          <p:stCondLst>
                                            <p:cond delay="0"/>
                                          </p:stCondLst>
                                        </p:cTn>
                                        <p:tgtEl>
                                          <p:spTgt spid="7171">
                                            <p:txEl>
                                              <p:pRg st="16" end="16"/>
                                            </p:txEl>
                                          </p:spTgt>
                                        </p:tgtEl>
                                        <p:attrNameLst>
                                          <p:attrName>style.visibility</p:attrName>
                                        </p:attrNameLst>
                                      </p:cBhvr>
                                      <p:to>
                                        <p:strVal val="visible"/>
                                      </p:to>
                                    </p:set>
                                    <p:animEffect transition="in" filter="blinds(horizontal)">
                                      <p:cBhvr>
                                        <p:cTn id="96" dur="500"/>
                                        <p:tgtEl>
                                          <p:spTgt spid="7171">
                                            <p:txEl>
                                              <p:pRg st="16" end="16"/>
                                            </p:txEl>
                                          </p:spTgt>
                                        </p:tgtEl>
                                      </p:cBhvr>
                                    </p:animEffect>
                                  </p:childTnLst>
                                </p:cTn>
                              </p:par>
                            </p:childTnLst>
                          </p:cTn>
                        </p:par>
                      </p:childTnLst>
                    </p:cTn>
                  </p:par>
                  <p:par>
                    <p:cTn id="97" fill="hold" nodeType="clickPar">
                      <p:stCondLst>
                        <p:cond delay="indefinite"/>
                      </p:stCondLst>
                      <p:childTnLst>
                        <p:par>
                          <p:cTn id="98" fill="hold" nodeType="withGroup">
                            <p:stCondLst>
                              <p:cond delay="0"/>
                            </p:stCondLst>
                            <p:childTnLst>
                              <p:par>
                                <p:cTn id="99" presetID="3" presetClass="entr" presetSubtype="10" fill="hold" grpId="0" nodeType="clickEffect">
                                  <p:stCondLst>
                                    <p:cond delay="0"/>
                                  </p:stCondLst>
                                  <p:childTnLst>
                                    <p:set>
                                      <p:cBhvr>
                                        <p:cTn id="100" dur="1" fill="hold">
                                          <p:stCondLst>
                                            <p:cond delay="0"/>
                                          </p:stCondLst>
                                        </p:cTn>
                                        <p:tgtEl>
                                          <p:spTgt spid="7171">
                                            <p:txEl>
                                              <p:pRg st="17" end="17"/>
                                            </p:txEl>
                                          </p:spTgt>
                                        </p:tgtEl>
                                        <p:attrNameLst>
                                          <p:attrName>style.visibility</p:attrName>
                                        </p:attrNameLst>
                                      </p:cBhvr>
                                      <p:to>
                                        <p:strVal val="visible"/>
                                      </p:to>
                                    </p:set>
                                    <p:animEffect transition="in" filter="blinds(horizontal)">
                                      <p:cBhvr>
                                        <p:cTn id="101" dur="500"/>
                                        <p:tgtEl>
                                          <p:spTgt spid="7171">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2" fill="hold" display="0">
                  <p:stCondLst>
                    <p:cond delay="indefinite"/>
                  </p:stCondLst>
                  <p:endCondLst>
                    <p:cond evt="onStopAudio" delay="0">
                      <p:tgtEl>
                        <p:sldTgt/>
                      </p:tgtEl>
                    </p:cond>
                  </p:endCondLst>
                </p:cTn>
                <p:tgtEl>
                  <p:spTgt spid="2"/>
                </p:tgtEl>
              </p:cMediaNode>
            </p:audio>
          </p:childTnLst>
        </p:cTn>
      </p:par>
    </p:tnLst>
    <p:bldLst>
      <p:bldP spid="7171" grpId="0"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3" descr="Kombi_de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08850" y="22225"/>
            <a:ext cx="1843088"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2"/>
          <p:cNvSpPr txBox="1">
            <a:spLocks noChangeArrowheads="1"/>
          </p:cNvSpPr>
          <p:nvPr/>
        </p:nvSpPr>
        <p:spPr bwMode="auto">
          <a:xfrm>
            <a:off x="539750" y="0"/>
            <a:ext cx="7772400" cy="838200"/>
          </a:xfrm>
          <a:prstGeom prst="rect">
            <a:avLst/>
          </a:prstGeom>
          <a:noFill/>
          <a:ln w="9525">
            <a:noFill/>
            <a:miter lim="800000"/>
            <a:headEnd/>
            <a:tailEnd/>
          </a:ln>
        </p:spPr>
        <p:txBody>
          <a:bodyPr anchor="ctr"/>
          <a:lstStyle/>
          <a:p>
            <a:pPr algn="ctr" eaLnBrk="1" hangingPunct="1">
              <a:defRPr/>
            </a:pPr>
            <a:r>
              <a:rPr lang="de-DE" altLang="de-DE" sz="4000" kern="0" dirty="0">
                <a:solidFill>
                  <a:schemeClr val="tx2"/>
                </a:solidFill>
                <a:latin typeface="+mj-lt"/>
                <a:ea typeface="+mj-ea"/>
                <a:cs typeface="+mj-cs"/>
              </a:rPr>
              <a:t>       Marksteine</a:t>
            </a:r>
          </a:p>
        </p:txBody>
      </p:sp>
      <p:sp>
        <p:nvSpPr>
          <p:cNvPr id="24580" name="Rectangle 3"/>
          <p:cNvSpPr>
            <a:spLocks noChangeArrowheads="1"/>
          </p:cNvSpPr>
          <p:nvPr/>
        </p:nvSpPr>
        <p:spPr bwMode="auto">
          <a:xfrm>
            <a:off x="-303213" y="2740025"/>
            <a:ext cx="9144001"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de-DE" altLang="de-DE" sz="2400"/>
          </a:p>
        </p:txBody>
      </p:sp>
      <p:sp>
        <p:nvSpPr>
          <p:cNvPr id="16" name="Rectangle 14"/>
          <p:cNvSpPr>
            <a:spLocks noChangeArrowheads="1"/>
          </p:cNvSpPr>
          <p:nvPr/>
        </p:nvSpPr>
        <p:spPr bwMode="auto">
          <a:xfrm>
            <a:off x="73025" y="3114675"/>
            <a:ext cx="2179638" cy="1087438"/>
          </a:xfrm>
          <a:prstGeom prst="rect">
            <a:avLst/>
          </a:prstGeom>
          <a:solidFill>
            <a:srgbClr val="FFFFFF"/>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de-DE" altLang="de-DE" sz="1800">
                <a:latin typeface="Calibri" panose="020F0502020204030204" pitchFamily="34" charset="0"/>
                <a:cs typeface="Times New Roman" panose="02020603050405020304" pitchFamily="18" charset="0"/>
              </a:rPr>
              <a:t>Meistbegünstigung</a:t>
            </a:r>
          </a:p>
          <a:p>
            <a:pPr algn="ctr" eaLnBrk="1" hangingPunct="1">
              <a:spcBef>
                <a:spcPct val="0"/>
              </a:spcBef>
              <a:buFontTx/>
              <a:buNone/>
            </a:pPr>
            <a:endParaRPr lang="de-DE" altLang="de-DE" sz="1400">
              <a:latin typeface="Times New Roman" panose="02020603050405020304" pitchFamily="18" charset="0"/>
              <a:cs typeface="Times New Roman" panose="02020603050405020304" pitchFamily="18" charset="0"/>
            </a:endParaRPr>
          </a:p>
          <a:p>
            <a:pPr algn="ctr" eaLnBrk="1" hangingPunct="1">
              <a:spcBef>
                <a:spcPct val="0"/>
              </a:spcBef>
              <a:buFontTx/>
              <a:buNone/>
            </a:pPr>
            <a:r>
              <a:rPr lang="de-DE" altLang="de-DE" sz="1400">
                <a:latin typeface="Times New Roman" panose="02020603050405020304" pitchFamily="18" charset="0"/>
                <a:cs typeface="Times New Roman" panose="02020603050405020304" pitchFamily="18" charset="0"/>
              </a:rPr>
              <a:t>Gleichbehandlung aller ausländischen Importe </a:t>
            </a:r>
          </a:p>
          <a:p>
            <a:pPr eaLnBrk="1" hangingPunct="1">
              <a:spcBef>
                <a:spcPct val="0"/>
              </a:spcBef>
            </a:pPr>
            <a:endParaRPr lang="de-DE" altLang="de-DE" sz="1400">
              <a:latin typeface="Times New Roman" panose="02020603050405020304" pitchFamily="18" charset="0"/>
              <a:cs typeface="Times New Roman" panose="02020603050405020304" pitchFamily="18" charset="0"/>
            </a:endParaRPr>
          </a:p>
          <a:p>
            <a:pPr eaLnBrk="1" hangingPunct="1">
              <a:spcBef>
                <a:spcPct val="0"/>
              </a:spcBef>
            </a:pPr>
            <a:endParaRPr lang="de-DE" altLang="de-DE" sz="1400">
              <a:latin typeface="Calibri" panose="020F0502020204030204" pitchFamily="34" charset="0"/>
              <a:cs typeface="Times New Roman" panose="02020603050405020304" pitchFamily="18" charset="0"/>
            </a:endParaRPr>
          </a:p>
        </p:txBody>
      </p:sp>
      <p:sp>
        <p:nvSpPr>
          <p:cNvPr id="17" name="Rectangle 13"/>
          <p:cNvSpPr>
            <a:spLocks noChangeArrowheads="1"/>
          </p:cNvSpPr>
          <p:nvPr/>
        </p:nvSpPr>
        <p:spPr bwMode="auto">
          <a:xfrm>
            <a:off x="4732338" y="3148013"/>
            <a:ext cx="2201862" cy="1079500"/>
          </a:xfrm>
          <a:prstGeom prst="rect">
            <a:avLst/>
          </a:prstGeom>
          <a:solidFill>
            <a:srgbClr val="FFFFFF"/>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de-DE" altLang="de-DE" sz="1800">
                <a:latin typeface="Calibri" panose="020F0502020204030204" pitchFamily="34" charset="0"/>
                <a:cs typeface="Times New Roman" panose="02020603050405020304" pitchFamily="18" charset="0"/>
              </a:rPr>
              <a:t>Bindung von Zöllen</a:t>
            </a:r>
          </a:p>
          <a:p>
            <a:pPr algn="ctr" eaLnBrk="1" hangingPunct="1">
              <a:spcBef>
                <a:spcPct val="0"/>
              </a:spcBef>
              <a:buFontTx/>
              <a:buNone/>
            </a:pPr>
            <a:endParaRPr lang="de-DE" altLang="de-DE" sz="1400">
              <a:latin typeface="Calibri" panose="020F0502020204030204" pitchFamily="34" charset="0"/>
              <a:cs typeface="Times New Roman" panose="02020603050405020304" pitchFamily="18" charset="0"/>
            </a:endParaRPr>
          </a:p>
          <a:p>
            <a:pPr algn="ctr" eaLnBrk="1" hangingPunct="1">
              <a:spcBef>
                <a:spcPct val="0"/>
              </a:spcBef>
              <a:buFontTx/>
              <a:buNone/>
            </a:pPr>
            <a:r>
              <a:rPr lang="de-DE" altLang="de-DE" sz="1400">
                <a:latin typeface="Calibri" panose="020F0502020204030204" pitchFamily="34" charset="0"/>
                <a:cs typeface="Times New Roman" panose="02020603050405020304" pitchFamily="18" charset="0"/>
              </a:rPr>
              <a:t>Maximale Zollsätze zur Planungssicherheit</a:t>
            </a:r>
          </a:p>
        </p:txBody>
      </p:sp>
      <p:sp>
        <p:nvSpPr>
          <p:cNvPr id="19" name="Rectangle 11"/>
          <p:cNvSpPr>
            <a:spLocks noChangeArrowheads="1"/>
          </p:cNvSpPr>
          <p:nvPr/>
        </p:nvSpPr>
        <p:spPr bwMode="auto">
          <a:xfrm>
            <a:off x="7129463" y="3127375"/>
            <a:ext cx="1944687" cy="1100138"/>
          </a:xfrm>
          <a:prstGeom prst="rect">
            <a:avLst/>
          </a:prstGeom>
          <a:solidFill>
            <a:srgbClr val="FFFFFF"/>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de-DE" altLang="de-DE" sz="1800">
                <a:latin typeface="Calibri" panose="020F0502020204030204" pitchFamily="34" charset="0"/>
                <a:cs typeface="Times New Roman" panose="02020603050405020304" pitchFamily="18" charset="0"/>
              </a:rPr>
              <a:t>Verbot der Men-genbeschränkung</a:t>
            </a:r>
          </a:p>
          <a:p>
            <a:pPr algn="ctr" eaLnBrk="1" hangingPunct="1">
              <a:spcBef>
                <a:spcPct val="0"/>
              </a:spcBef>
              <a:buFontTx/>
              <a:buNone/>
            </a:pPr>
            <a:r>
              <a:rPr lang="de-DE" altLang="de-DE" sz="1400">
                <a:latin typeface="Calibri" panose="020F0502020204030204" pitchFamily="34" charset="0"/>
                <a:cs typeface="Times New Roman" panose="02020603050405020304" pitchFamily="18" charset="0"/>
              </a:rPr>
              <a:t>Schaffung von Marktzugangsrechten</a:t>
            </a:r>
          </a:p>
        </p:txBody>
      </p:sp>
      <p:sp>
        <p:nvSpPr>
          <p:cNvPr id="20" name="Rectangle 10"/>
          <p:cNvSpPr>
            <a:spLocks noChangeArrowheads="1"/>
          </p:cNvSpPr>
          <p:nvPr/>
        </p:nvSpPr>
        <p:spPr bwMode="auto">
          <a:xfrm>
            <a:off x="2317750" y="3133725"/>
            <a:ext cx="2219325" cy="1068388"/>
          </a:xfrm>
          <a:prstGeom prst="rect">
            <a:avLst/>
          </a:prstGeom>
          <a:solidFill>
            <a:srgbClr val="FFFFFF"/>
          </a:solidFill>
          <a:ln w="9525">
            <a:solidFill>
              <a:srgbClr val="000000"/>
            </a:solidFill>
            <a:miter lim="800000"/>
            <a:headEnd/>
            <a:tailEnd/>
          </a:ln>
        </p:spPr>
        <p:txBody>
          <a:bodyPr/>
          <a:lstStyle>
            <a:lvl1pPr>
              <a:spcBef>
                <a:spcPct val="20000"/>
              </a:spcBef>
              <a:buChar char="•"/>
              <a:tabLst>
                <a:tab pos="457200" algn="l"/>
              </a:tabLst>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tabLst>
                <a:tab pos="457200" algn="l"/>
              </a:tabLst>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tabLst>
                <a:tab pos="457200" algn="l"/>
              </a:tabLst>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tabLst>
                <a:tab pos="457200" algn="l"/>
              </a:tabLst>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tabLst>
                <a:tab pos="457200" algn="l"/>
              </a:tabLst>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tabLst>
                <a:tab pos="457200" algn="l"/>
              </a:tabLs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tabLst>
                <a:tab pos="457200" algn="l"/>
              </a:tabLs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tabLst>
                <a:tab pos="457200" algn="l"/>
              </a:tabLs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tabLst>
                <a:tab pos="457200" algn="l"/>
              </a:tabLst>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de-DE" altLang="de-DE" sz="1800">
                <a:latin typeface="Calibri" panose="020F0502020204030204" pitchFamily="34" charset="0"/>
                <a:cs typeface="Times New Roman" panose="02020603050405020304" pitchFamily="18" charset="0"/>
              </a:rPr>
              <a:t>Inländergleich-behandlung</a:t>
            </a:r>
          </a:p>
          <a:p>
            <a:pPr algn="ctr" eaLnBrk="1" hangingPunct="1">
              <a:spcBef>
                <a:spcPct val="0"/>
              </a:spcBef>
              <a:buFontTx/>
              <a:buNone/>
            </a:pPr>
            <a:r>
              <a:rPr lang="de-DE" altLang="de-DE" sz="1400">
                <a:latin typeface="Calibri" panose="020F0502020204030204" pitchFamily="34" charset="0"/>
                <a:cs typeface="Times New Roman" panose="02020603050405020304" pitchFamily="18" charset="0"/>
              </a:rPr>
              <a:t> Gleichbehandlung aus-  und inländischer Produkte</a:t>
            </a:r>
          </a:p>
        </p:txBody>
      </p:sp>
      <p:sp>
        <p:nvSpPr>
          <p:cNvPr id="21" name="Rectangle 14"/>
          <p:cNvSpPr>
            <a:spLocks noChangeArrowheads="1"/>
          </p:cNvSpPr>
          <p:nvPr/>
        </p:nvSpPr>
        <p:spPr bwMode="auto">
          <a:xfrm>
            <a:off x="179388" y="5516563"/>
            <a:ext cx="8640762" cy="984250"/>
          </a:xfrm>
          <a:prstGeom prst="rect">
            <a:avLst/>
          </a:prstGeom>
          <a:solidFill>
            <a:srgbClr val="FFFFFF"/>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de-DE" altLang="de-DE" sz="2400">
                <a:latin typeface="Calibri" panose="020F0502020204030204" pitchFamily="34" charset="0"/>
                <a:cs typeface="Times New Roman" panose="02020603050405020304" pitchFamily="18" charset="0"/>
              </a:rPr>
              <a:t>Allgemeine Grundsätze</a:t>
            </a:r>
          </a:p>
          <a:p>
            <a:pPr algn="ctr" eaLnBrk="1" hangingPunct="1">
              <a:spcBef>
                <a:spcPct val="0"/>
              </a:spcBef>
              <a:buFontTx/>
              <a:buNone/>
            </a:pPr>
            <a:r>
              <a:rPr lang="de-DE" altLang="de-DE" sz="1800">
                <a:latin typeface="Calibri" panose="020F0502020204030204" pitchFamily="34" charset="0"/>
                <a:cs typeface="Times New Roman" panose="02020603050405020304" pitchFamily="18" charset="0"/>
              </a:rPr>
              <a:t>Generelle Ausnahmen auf Basis bestimmter Rechtfertigungsgründe</a:t>
            </a:r>
          </a:p>
          <a:p>
            <a:pPr algn="ctr" eaLnBrk="1" hangingPunct="1">
              <a:spcBef>
                <a:spcPct val="0"/>
              </a:spcBef>
              <a:buFontTx/>
              <a:buNone/>
            </a:pPr>
            <a:r>
              <a:rPr lang="de-DE" altLang="de-DE" sz="1800">
                <a:latin typeface="Calibri" panose="020F0502020204030204" pitchFamily="34" charset="0"/>
                <a:cs typeface="Times New Roman" panose="02020603050405020304" pitchFamily="18" charset="0"/>
              </a:rPr>
              <a:t>Streitschlichtung mit Sanktion über ein sog. Panel-Verfahren</a:t>
            </a:r>
          </a:p>
          <a:p>
            <a:pPr algn="ctr" eaLnBrk="1" hangingPunct="1">
              <a:spcBef>
                <a:spcPct val="0"/>
              </a:spcBef>
              <a:buFontTx/>
              <a:buNone/>
            </a:pPr>
            <a:endParaRPr lang="de-DE" altLang="de-DE" sz="1800">
              <a:latin typeface="Calibri" panose="020F0502020204030204" pitchFamily="34" charset="0"/>
              <a:cs typeface="Times New Roman" panose="02020603050405020304" pitchFamily="18" charset="0"/>
            </a:endParaRPr>
          </a:p>
        </p:txBody>
      </p:sp>
      <p:sp>
        <p:nvSpPr>
          <p:cNvPr id="22" name="AutoShape 15"/>
          <p:cNvSpPr>
            <a:spLocks/>
          </p:cNvSpPr>
          <p:nvPr/>
        </p:nvSpPr>
        <p:spPr bwMode="auto">
          <a:xfrm rot="5400000">
            <a:off x="2186781" y="2188369"/>
            <a:ext cx="268288" cy="4432300"/>
          </a:xfrm>
          <a:prstGeom prst="rightBrace">
            <a:avLst>
              <a:gd name="adj1" fmla="val 242227"/>
              <a:gd name="adj2" fmla="val 50000"/>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de-DE" altLang="de-DE" sz="2400"/>
          </a:p>
        </p:txBody>
      </p:sp>
      <p:sp>
        <p:nvSpPr>
          <p:cNvPr id="23" name="Text Box 16"/>
          <p:cNvSpPr txBox="1">
            <a:spLocks noChangeArrowheads="1"/>
          </p:cNvSpPr>
          <p:nvPr/>
        </p:nvSpPr>
        <p:spPr bwMode="auto">
          <a:xfrm>
            <a:off x="955675" y="1290638"/>
            <a:ext cx="7312025" cy="584200"/>
          </a:xfrm>
          <a:prstGeom prst="rect">
            <a:avLst/>
          </a:prstGeom>
          <a:noFill/>
          <a:ln w="9525" cap="rnd">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de-DE" altLang="de-DE"/>
              <a:t>Marksteine des Wirtschaftsvölkerrechts</a:t>
            </a:r>
          </a:p>
        </p:txBody>
      </p:sp>
      <p:sp>
        <p:nvSpPr>
          <p:cNvPr id="24" name="Line 17"/>
          <p:cNvSpPr>
            <a:spLocks noChangeShapeType="1"/>
          </p:cNvSpPr>
          <p:nvPr/>
        </p:nvSpPr>
        <p:spPr bwMode="auto">
          <a:xfrm flipH="1">
            <a:off x="1081088" y="1898650"/>
            <a:ext cx="3529012" cy="12239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de-DE"/>
          </a:p>
        </p:txBody>
      </p:sp>
      <p:sp>
        <p:nvSpPr>
          <p:cNvPr id="25" name="Line 18"/>
          <p:cNvSpPr>
            <a:spLocks noChangeShapeType="1"/>
          </p:cNvSpPr>
          <p:nvPr/>
        </p:nvSpPr>
        <p:spPr bwMode="auto">
          <a:xfrm flipH="1">
            <a:off x="2952750" y="1898650"/>
            <a:ext cx="1657350" cy="12160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de-DE"/>
          </a:p>
        </p:txBody>
      </p:sp>
      <p:sp>
        <p:nvSpPr>
          <p:cNvPr id="27" name="Line 20"/>
          <p:cNvSpPr>
            <a:spLocks noChangeShapeType="1"/>
          </p:cNvSpPr>
          <p:nvPr/>
        </p:nvSpPr>
        <p:spPr bwMode="auto">
          <a:xfrm>
            <a:off x="4610100" y="1898650"/>
            <a:ext cx="1655763" cy="12160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de-DE"/>
          </a:p>
        </p:txBody>
      </p:sp>
      <p:sp>
        <p:nvSpPr>
          <p:cNvPr id="28" name="Line 21"/>
          <p:cNvSpPr>
            <a:spLocks noChangeShapeType="1"/>
          </p:cNvSpPr>
          <p:nvPr/>
        </p:nvSpPr>
        <p:spPr bwMode="auto">
          <a:xfrm>
            <a:off x="4610100" y="1898650"/>
            <a:ext cx="3455988" cy="12350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de-DE"/>
          </a:p>
        </p:txBody>
      </p:sp>
      <p:sp>
        <p:nvSpPr>
          <p:cNvPr id="29" name="Rectangle 14"/>
          <p:cNvSpPr>
            <a:spLocks noChangeArrowheads="1"/>
          </p:cNvSpPr>
          <p:nvPr/>
        </p:nvSpPr>
        <p:spPr bwMode="auto">
          <a:xfrm>
            <a:off x="1908175" y="2044700"/>
            <a:ext cx="5294313" cy="792163"/>
          </a:xfrm>
          <a:prstGeom prst="rect">
            <a:avLst/>
          </a:prstGeom>
          <a:solidFill>
            <a:srgbClr val="FFFFFF"/>
          </a:solidFill>
          <a:ln w="9525">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de-DE" altLang="de-DE" sz="2400">
                <a:latin typeface="Calibri" panose="020F0502020204030204" pitchFamily="34" charset="0"/>
                <a:cs typeface="Times New Roman" panose="02020603050405020304" pitchFamily="18" charset="0"/>
              </a:rPr>
              <a:t>Reziprozität (tw. über Listen)</a:t>
            </a:r>
          </a:p>
          <a:p>
            <a:pPr algn="ctr" eaLnBrk="1" hangingPunct="1">
              <a:spcBef>
                <a:spcPct val="0"/>
              </a:spcBef>
              <a:buFontTx/>
              <a:buNone/>
            </a:pPr>
            <a:r>
              <a:rPr lang="de-DE" altLang="de-DE" sz="2400">
                <a:latin typeface="Calibri" panose="020F0502020204030204" pitchFamily="34" charset="0"/>
                <a:cs typeface="Times New Roman" panose="02020603050405020304" pitchFamily="18" charset="0"/>
              </a:rPr>
              <a:t>Transparenz des nationalen Rechts</a:t>
            </a:r>
          </a:p>
        </p:txBody>
      </p:sp>
      <p:sp>
        <p:nvSpPr>
          <p:cNvPr id="30" name="AutoShape 15"/>
          <p:cNvSpPr>
            <a:spLocks/>
          </p:cNvSpPr>
          <p:nvPr/>
        </p:nvSpPr>
        <p:spPr bwMode="auto">
          <a:xfrm rot="5400000">
            <a:off x="4421188" y="806450"/>
            <a:ext cx="336550" cy="8969375"/>
          </a:xfrm>
          <a:prstGeom prst="rightBrace">
            <a:avLst>
              <a:gd name="adj1" fmla="val 241956"/>
              <a:gd name="adj2" fmla="val 50000"/>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de-DE" altLang="de-DE" sz="2400"/>
          </a:p>
        </p:txBody>
      </p:sp>
      <p:sp>
        <p:nvSpPr>
          <p:cNvPr id="31" name="Text Box 16"/>
          <p:cNvSpPr txBox="1">
            <a:spLocks noChangeArrowheads="1"/>
          </p:cNvSpPr>
          <p:nvPr/>
        </p:nvSpPr>
        <p:spPr bwMode="auto">
          <a:xfrm>
            <a:off x="73025" y="4562475"/>
            <a:ext cx="4464050" cy="585788"/>
          </a:xfrm>
          <a:prstGeom prst="rect">
            <a:avLst/>
          </a:prstGeom>
          <a:noFill/>
          <a:ln w="9525" cap="rnd">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de-DE" altLang="de-DE" sz="1800"/>
              <a:t>Problemlagen</a:t>
            </a:r>
          </a:p>
          <a:p>
            <a:pPr eaLnBrk="1" hangingPunct="1">
              <a:spcBef>
                <a:spcPct val="0"/>
              </a:spcBef>
              <a:buFontTx/>
              <a:buNone/>
            </a:pPr>
            <a:r>
              <a:rPr lang="de-DE" altLang="de-DE" sz="1400"/>
              <a:t>Gleichartigkeit</a:t>
            </a:r>
            <a:r>
              <a:rPr lang="de-DE" altLang="de-DE" sz="700"/>
              <a:t> </a:t>
            </a:r>
            <a:r>
              <a:rPr lang="de-DE" altLang="de-DE" sz="1400"/>
              <a:t>/</a:t>
            </a:r>
            <a:r>
              <a:rPr lang="de-DE" altLang="de-DE" sz="700"/>
              <a:t> </a:t>
            </a:r>
            <a:r>
              <a:rPr lang="de-DE" altLang="de-DE" sz="1400"/>
              <a:t>Umgang mit faktischer Diskriminierung</a:t>
            </a:r>
          </a:p>
        </p:txBody>
      </p:sp>
      <p:sp>
        <p:nvSpPr>
          <p:cNvPr id="32" name="Text Box 16"/>
          <p:cNvSpPr txBox="1">
            <a:spLocks noChangeArrowheads="1"/>
          </p:cNvSpPr>
          <p:nvPr/>
        </p:nvSpPr>
        <p:spPr bwMode="auto">
          <a:xfrm>
            <a:off x="4625975" y="4552950"/>
            <a:ext cx="4452938" cy="584200"/>
          </a:xfrm>
          <a:prstGeom prst="rect">
            <a:avLst/>
          </a:prstGeom>
          <a:noFill/>
          <a:ln w="9525" cap="rnd">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de-DE" altLang="de-DE" sz="1800"/>
              <a:t>Problemlagen</a:t>
            </a:r>
          </a:p>
          <a:p>
            <a:pPr eaLnBrk="1" hangingPunct="1">
              <a:spcBef>
                <a:spcPct val="0"/>
              </a:spcBef>
              <a:buFontTx/>
              <a:buNone/>
            </a:pPr>
            <a:r>
              <a:rPr lang="de-DE" altLang="de-DE" sz="1400"/>
              <a:t>insb. Abgrenzung zur Inländergleichbehandlung </a:t>
            </a:r>
          </a:p>
        </p:txBody>
      </p:sp>
      <p:sp>
        <p:nvSpPr>
          <p:cNvPr id="33" name="AutoShape 15"/>
          <p:cNvSpPr>
            <a:spLocks/>
          </p:cNvSpPr>
          <p:nvPr/>
        </p:nvSpPr>
        <p:spPr bwMode="auto">
          <a:xfrm rot="5400000">
            <a:off x="8012906" y="3459957"/>
            <a:ext cx="257175" cy="1878012"/>
          </a:xfrm>
          <a:prstGeom prst="rightBrace">
            <a:avLst>
              <a:gd name="adj1" fmla="val 241489"/>
              <a:gd name="adj2" fmla="val 50000"/>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de-DE" altLang="de-DE" sz="2400"/>
          </a:p>
        </p:txBody>
      </p:sp>
      <p:sp>
        <p:nvSpPr>
          <p:cNvPr id="24597" name="Rectangle 8"/>
          <p:cNvSpPr>
            <a:spLocks noChangeArrowheads="1"/>
          </p:cNvSpPr>
          <p:nvPr/>
        </p:nvSpPr>
        <p:spPr bwMode="auto">
          <a:xfrm>
            <a:off x="0" y="-4763"/>
            <a:ext cx="2409825" cy="83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de-DE" altLang="de-DE" sz="1200">
                <a:ea typeface="Calibri" panose="020F0502020204030204" pitchFamily="34" charset="0"/>
                <a:cs typeface="Times New Roman" panose="02020603050405020304" pitchFamily="18" charset="0"/>
              </a:rPr>
              <a:t>Einführung in das Recht</a:t>
            </a:r>
          </a:p>
          <a:p>
            <a:pPr>
              <a:spcBef>
                <a:spcPct val="0"/>
              </a:spcBef>
              <a:buFontTx/>
              <a:buNone/>
            </a:pPr>
            <a:r>
              <a:rPr lang="de-DE" altLang="de-DE" sz="1200">
                <a:ea typeface="Calibri" panose="020F0502020204030204" pitchFamily="34" charset="0"/>
                <a:cs typeface="Times New Roman" panose="02020603050405020304" pitchFamily="18" charset="0"/>
              </a:rPr>
              <a:t>TU Chemnitz</a:t>
            </a:r>
          </a:p>
          <a:p>
            <a:pPr>
              <a:spcBef>
                <a:spcPct val="0"/>
              </a:spcBef>
              <a:buFontTx/>
              <a:buNone/>
            </a:pPr>
            <a:r>
              <a:rPr lang="de-DE" altLang="de-DE" sz="1200">
                <a:ea typeface="Calibri" panose="020F0502020204030204" pitchFamily="34" charset="0"/>
                <a:cs typeface="Times New Roman" panose="02020603050405020304" pitchFamily="18" charset="0"/>
              </a:rPr>
              <a:t>Prof. Dr. </a:t>
            </a:r>
            <a:r>
              <a:rPr lang="de-DE" altLang="de-DE" sz="1200" i="1">
                <a:ea typeface="Calibri" panose="020F0502020204030204" pitchFamily="34" charset="0"/>
                <a:cs typeface="Times New Roman" panose="02020603050405020304" pitchFamily="18" charset="0"/>
              </a:rPr>
              <a:t>Stefan Korte</a:t>
            </a:r>
            <a:r>
              <a:rPr lang="de-DE" altLang="de-DE" sz="1200">
                <a:ea typeface="Calibri" panose="020F0502020204030204" pitchFamily="34" charset="0"/>
                <a:cs typeface="Times New Roman" panose="02020603050405020304" pitchFamily="18" charset="0"/>
              </a:rPr>
              <a:t>, Dipl.-Kfm.</a:t>
            </a:r>
          </a:p>
          <a:p>
            <a:pPr>
              <a:spcBef>
                <a:spcPct val="0"/>
              </a:spcBef>
              <a:buFontTx/>
              <a:buNone/>
            </a:pPr>
            <a:r>
              <a:rPr lang="de-DE" altLang="de-DE" sz="1200">
                <a:ea typeface="Calibri" panose="020F0502020204030204" pitchFamily="34" charset="0"/>
                <a:cs typeface="Times New Roman" panose="02020603050405020304" pitchFamily="18" charset="0"/>
              </a:rPr>
              <a:t>Wintersemester 2019/2020</a:t>
            </a:r>
          </a:p>
        </p:txBody>
      </p:sp>
      <p:sp>
        <p:nvSpPr>
          <p:cNvPr id="24598" name="Foliennummernplatzhalter 1"/>
          <p:cNvSpPr>
            <a:spLocks noGrp="1"/>
          </p:cNvSpPr>
          <p:nvPr>
            <p:ph type="sldNum" sz="quarter" idx="12"/>
          </p:nvPr>
        </p:nvSpPr>
        <p:spPr>
          <a:xfrm>
            <a:off x="6743700" y="6540500"/>
            <a:ext cx="2122488" cy="255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BDC0AADA-B8C8-4889-B582-E25ACB57155F}" type="slidenum">
              <a:rPr lang="de-DE" altLang="de-DE" sz="1400" smtClean="0"/>
              <a:pPr>
                <a:spcBef>
                  <a:spcPct val="0"/>
                </a:spcBef>
                <a:buFontTx/>
                <a:buNone/>
              </a:pPr>
              <a:t>6</a:t>
            </a:fld>
            <a:endParaRPr lang="de-DE" altLang="de-DE" sz="1400" smtClean="0"/>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489029"/>
    </mc:Choice>
    <mc:Fallback xmlns="">
      <p:transition spd="slow" advTm="4890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blinds(horizontal)">
                                      <p:cBhvr>
                                        <p:cTn id="11" dur="500"/>
                                        <p:tgtEl>
                                          <p:spTgt spid="2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blinds(horizontal)">
                                      <p:cBhvr>
                                        <p:cTn id="16" dur="500"/>
                                        <p:tgtEl>
                                          <p:spTgt spid="24"/>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linds(horizontal)">
                                      <p:cBhvr>
                                        <p:cTn id="19" dur="500"/>
                                        <p:tgtEl>
                                          <p:spTgt spid="16"/>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blinds(horizontal)">
                                      <p:cBhvr>
                                        <p:cTn id="24" dur="500"/>
                                        <p:tgtEl>
                                          <p:spTgt spid="25"/>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linds(horizontal)">
                                      <p:cBhvr>
                                        <p:cTn id="27" dur="500"/>
                                        <p:tgtEl>
                                          <p:spTgt spid="2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blinds(horizontal)">
                                      <p:cBhvr>
                                        <p:cTn id="32" dur="500"/>
                                        <p:tgtEl>
                                          <p:spTgt spid="27"/>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blinds(horizontal)">
                                      <p:cBhvr>
                                        <p:cTn id="35" dur="500"/>
                                        <p:tgtEl>
                                          <p:spTgt spid="17"/>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blinds(horizontal)">
                                      <p:cBhvr>
                                        <p:cTn id="40" dur="500"/>
                                        <p:tgtEl>
                                          <p:spTgt spid="28"/>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blinds(horizontal)">
                                      <p:cBhvr>
                                        <p:cTn id="43" dur="500"/>
                                        <p:tgtEl>
                                          <p:spTgt spid="19"/>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blinds(horizontal)">
                                      <p:cBhvr>
                                        <p:cTn id="48" dur="500"/>
                                        <p:tgtEl>
                                          <p:spTgt spid="29"/>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3" presetClass="entr" presetSubtype="10" fill="hold" grpId="0" nodeType="click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blinds(horizontal)">
                                      <p:cBhvr>
                                        <p:cTn id="53" dur="500"/>
                                        <p:tgtEl>
                                          <p:spTgt spid="22"/>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3" presetClass="entr" presetSubtype="10" fill="hold" grpId="0" nodeType="click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blinds(horizontal)">
                                      <p:cBhvr>
                                        <p:cTn id="58" dur="500"/>
                                        <p:tgtEl>
                                          <p:spTgt spid="31"/>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3" presetClass="entr" presetSubtype="10" fill="hold" grpId="0" nodeType="click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blinds(horizontal)">
                                      <p:cBhvr>
                                        <p:cTn id="63" dur="500"/>
                                        <p:tgtEl>
                                          <p:spTgt spid="33"/>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3" presetClass="entr" presetSubtype="10" fill="hold" grpId="0" nodeType="clickEffect">
                                  <p:stCondLst>
                                    <p:cond delay="0"/>
                                  </p:stCondLst>
                                  <p:childTnLst>
                                    <p:set>
                                      <p:cBhvr>
                                        <p:cTn id="67" dur="1" fill="hold">
                                          <p:stCondLst>
                                            <p:cond delay="0"/>
                                          </p:stCondLst>
                                        </p:cTn>
                                        <p:tgtEl>
                                          <p:spTgt spid="32"/>
                                        </p:tgtEl>
                                        <p:attrNameLst>
                                          <p:attrName>style.visibility</p:attrName>
                                        </p:attrNameLst>
                                      </p:cBhvr>
                                      <p:to>
                                        <p:strVal val="visible"/>
                                      </p:to>
                                    </p:set>
                                    <p:animEffect transition="in" filter="blinds(horizontal)">
                                      <p:cBhvr>
                                        <p:cTn id="68" dur="500"/>
                                        <p:tgtEl>
                                          <p:spTgt spid="32"/>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3" presetClass="entr" presetSubtype="10" fill="hold" grpId="0" nodeType="click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blinds(horizontal)">
                                      <p:cBhvr>
                                        <p:cTn id="73" dur="500"/>
                                        <p:tgtEl>
                                          <p:spTgt spid="30"/>
                                        </p:tgtEl>
                                      </p:cBhvr>
                                    </p:animEffect>
                                  </p:childTnLst>
                                </p:cTn>
                              </p:par>
                              <p:par>
                                <p:cTn id="74" presetID="3" presetClass="entr" presetSubtype="10" fill="hold" grpId="0" nodeType="withEffect">
                                  <p:stCondLst>
                                    <p:cond delay="0"/>
                                  </p:stCondLst>
                                  <p:childTnLst>
                                    <p:set>
                                      <p:cBhvr>
                                        <p:cTn id="75" dur="1" fill="hold">
                                          <p:stCondLst>
                                            <p:cond delay="0"/>
                                          </p:stCondLst>
                                        </p:cTn>
                                        <p:tgtEl>
                                          <p:spTgt spid="21"/>
                                        </p:tgtEl>
                                        <p:attrNameLst>
                                          <p:attrName>style.visibility</p:attrName>
                                        </p:attrNameLst>
                                      </p:cBhvr>
                                      <p:to>
                                        <p:strVal val="visible"/>
                                      </p:to>
                                    </p:set>
                                    <p:animEffect transition="in" filter="blinds(horizontal)">
                                      <p:cBhvr>
                                        <p:cTn id="7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7" fill="hold" display="0">
                  <p:stCondLst>
                    <p:cond delay="indefinite"/>
                  </p:stCondLst>
                  <p:endCondLst>
                    <p:cond evt="onStopAudio" delay="0">
                      <p:tgtEl>
                        <p:sldTgt/>
                      </p:tgtEl>
                    </p:cond>
                  </p:endCondLst>
                </p:cTn>
                <p:tgtEl>
                  <p:spTgt spid="2"/>
                </p:tgtEl>
              </p:cMediaNode>
            </p:audio>
          </p:childTnLst>
        </p:cTn>
      </p:par>
    </p:tnLst>
    <p:bldLst>
      <p:bldP spid="16" grpId="0" animBg="1"/>
      <p:bldP spid="17" grpId="0" animBg="1"/>
      <p:bldP spid="19" grpId="0" animBg="1"/>
      <p:bldP spid="20" grpId="0" animBg="1"/>
      <p:bldP spid="21" grpId="0" animBg="1"/>
      <p:bldP spid="22" grpId="0" animBg="1"/>
      <p:bldP spid="23" grpId="0" animBg="1"/>
      <p:bldP spid="24" grpId="0" animBg="1"/>
      <p:bldP spid="25" grpId="0" animBg="1"/>
      <p:bldP spid="27" grpId="0" animBg="1"/>
      <p:bldP spid="28" grpId="0" animBg="1"/>
      <p:bldP spid="29" grpId="0" animBg="1"/>
      <p:bldP spid="30" grpId="0" animBg="1"/>
      <p:bldP spid="31" grpId="0" animBg="1"/>
      <p:bldP spid="32" grpId="0" animBg="1"/>
      <p:bldP spid="3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ctrTitle"/>
          </p:nvPr>
        </p:nvSpPr>
        <p:spPr>
          <a:xfrm>
            <a:off x="2492375" y="22225"/>
            <a:ext cx="4746625" cy="863600"/>
          </a:xfrm>
        </p:spPr>
        <p:txBody>
          <a:bodyPr/>
          <a:lstStyle/>
          <a:p>
            <a:pPr eaLnBrk="1" hangingPunct="1"/>
            <a:r>
              <a:rPr lang="de-DE" altLang="de-DE" sz="3200" smtClean="0"/>
              <a:t>Internationales Dienstleistungsrecht</a:t>
            </a:r>
          </a:p>
        </p:txBody>
      </p:sp>
      <p:sp>
        <p:nvSpPr>
          <p:cNvPr id="25603" name="Text Box 5"/>
          <p:cNvSpPr txBox="1">
            <a:spLocks noChangeArrowheads="1"/>
          </p:cNvSpPr>
          <p:nvPr/>
        </p:nvSpPr>
        <p:spPr bwMode="auto">
          <a:xfrm>
            <a:off x="250825" y="4048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de-DE" altLang="de-DE" sz="1800"/>
          </a:p>
        </p:txBody>
      </p:sp>
      <p:pic>
        <p:nvPicPr>
          <p:cNvPr id="25604" name="Picture 13" descr="Kombi_de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08850" y="22225"/>
            <a:ext cx="1843088"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Rectangle 8"/>
          <p:cNvSpPr>
            <a:spLocks noChangeArrowheads="1"/>
          </p:cNvSpPr>
          <p:nvPr/>
        </p:nvSpPr>
        <p:spPr bwMode="auto">
          <a:xfrm>
            <a:off x="0" y="-4763"/>
            <a:ext cx="2409825" cy="83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de-DE" altLang="de-DE" sz="1200">
                <a:ea typeface="Calibri" panose="020F0502020204030204" pitchFamily="34" charset="0"/>
                <a:cs typeface="Times New Roman" panose="02020603050405020304" pitchFamily="18" charset="0"/>
              </a:rPr>
              <a:t>Außenwirtschaftsrecht der EU</a:t>
            </a:r>
          </a:p>
          <a:p>
            <a:pPr>
              <a:spcBef>
                <a:spcPct val="0"/>
              </a:spcBef>
              <a:buFontTx/>
              <a:buNone/>
            </a:pPr>
            <a:r>
              <a:rPr lang="de-DE" altLang="de-DE" sz="1200">
                <a:ea typeface="Calibri" panose="020F0502020204030204" pitchFamily="34" charset="0"/>
                <a:cs typeface="Times New Roman" panose="02020603050405020304" pitchFamily="18" charset="0"/>
              </a:rPr>
              <a:t>TU Chemnitz</a:t>
            </a:r>
          </a:p>
          <a:p>
            <a:pPr>
              <a:spcBef>
                <a:spcPct val="0"/>
              </a:spcBef>
              <a:buFontTx/>
              <a:buNone/>
            </a:pPr>
            <a:r>
              <a:rPr lang="de-DE" altLang="de-DE" sz="1200">
                <a:ea typeface="Calibri" panose="020F0502020204030204" pitchFamily="34" charset="0"/>
                <a:cs typeface="Times New Roman" panose="02020603050405020304" pitchFamily="18" charset="0"/>
              </a:rPr>
              <a:t>Prof. Dr. </a:t>
            </a:r>
            <a:r>
              <a:rPr lang="de-DE" altLang="de-DE" sz="1200" i="1">
                <a:ea typeface="Calibri" panose="020F0502020204030204" pitchFamily="34" charset="0"/>
                <a:cs typeface="Times New Roman" panose="02020603050405020304" pitchFamily="18" charset="0"/>
              </a:rPr>
              <a:t>Stefan Korte</a:t>
            </a:r>
            <a:r>
              <a:rPr lang="de-DE" altLang="de-DE" sz="1200">
                <a:ea typeface="Calibri" panose="020F0502020204030204" pitchFamily="34" charset="0"/>
                <a:cs typeface="Times New Roman" panose="02020603050405020304" pitchFamily="18" charset="0"/>
              </a:rPr>
              <a:t>, Dipl.-Kfm.</a:t>
            </a:r>
          </a:p>
          <a:p>
            <a:pPr>
              <a:spcBef>
                <a:spcPct val="0"/>
              </a:spcBef>
              <a:buFontTx/>
              <a:buNone/>
            </a:pPr>
            <a:r>
              <a:rPr lang="de-DE" altLang="de-DE" sz="1200">
                <a:ea typeface="Calibri" panose="020F0502020204030204" pitchFamily="34" charset="0"/>
                <a:cs typeface="Times New Roman" panose="02020603050405020304" pitchFamily="18" charset="0"/>
              </a:rPr>
              <a:t>Wintersemester 2019/2020</a:t>
            </a:r>
          </a:p>
        </p:txBody>
      </p:sp>
      <p:sp>
        <p:nvSpPr>
          <p:cNvPr id="25606" name="Foliennummernplatzhalt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46F2C759-0E92-4425-851C-3E4333D813FC}" type="slidenum">
              <a:rPr lang="de-DE" altLang="de-DE" sz="1400" smtClean="0"/>
              <a:pPr>
                <a:spcBef>
                  <a:spcPct val="0"/>
                </a:spcBef>
                <a:buFontTx/>
                <a:buNone/>
              </a:pPr>
              <a:t>7</a:t>
            </a:fld>
            <a:endParaRPr lang="de-DE" altLang="de-DE" sz="1400" smtClean="0"/>
          </a:p>
        </p:txBody>
      </p:sp>
      <p:sp>
        <p:nvSpPr>
          <p:cNvPr id="9" name="Rectangle 3"/>
          <p:cNvSpPr txBox="1">
            <a:spLocks noChangeArrowheads="1"/>
          </p:cNvSpPr>
          <p:nvPr/>
        </p:nvSpPr>
        <p:spPr bwMode="auto">
          <a:xfrm>
            <a:off x="139700" y="2397125"/>
            <a:ext cx="8858250" cy="38163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marL="285750" indent="-28575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pPr>
            <a:r>
              <a:rPr lang="de-DE" altLang="de-DE" sz="1800" dirty="0"/>
              <a:t>Ausgangsproblem</a:t>
            </a:r>
          </a:p>
          <a:p>
            <a:pPr eaLnBrk="1" hangingPunct="1">
              <a:spcBef>
                <a:spcPct val="0"/>
              </a:spcBef>
              <a:buFontTx/>
              <a:buNone/>
            </a:pPr>
            <a:r>
              <a:rPr lang="de-DE" altLang="de-DE" sz="1600" dirty="0"/>
              <a:t>     Produktion und Konsum von Dienstleistungen fallen oft zusammen</a:t>
            </a:r>
          </a:p>
          <a:p>
            <a:pPr eaLnBrk="1" hangingPunct="1">
              <a:spcBef>
                <a:spcPct val="0"/>
              </a:spcBef>
              <a:buFontTx/>
              <a:buNone/>
            </a:pPr>
            <a:r>
              <a:rPr lang="de-DE" altLang="de-DE" sz="1600" dirty="0"/>
              <a:t>     Daher: keine Zoll-, stattdessen aber Migrationsaffinität</a:t>
            </a:r>
          </a:p>
          <a:p>
            <a:pPr eaLnBrk="1" hangingPunct="1">
              <a:spcBef>
                <a:spcPct val="0"/>
              </a:spcBef>
            </a:pPr>
            <a:r>
              <a:rPr lang="de-DE" altLang="de-DE" sz="1800" dirty="0"/>
              <a:t>Anwendungsbereich des GATS, Art. 1: 1</a:t>
            </a:r>
          </a:p>
          <a:p>
            <a:pPr eaLnBrk="1" hangingPunct="1">
              <a:spcBef>
                <a:spcPct val="0"/>
              </a:spcBef>
              <a:buFontTx/>
              <a:buNone/>
            </a:pPr>
            <a:r>
              <a:rPr lang="de-DE" altLang="de-DE" sz="1600" dirty="0"/>
              <a:t>     Dienstleistung: vorübergehend, unkörperlich, personell, in praxi: UN-Produktklassifizierung</a:t>
            </a:r>
          </a:p>
          <a:p>
            <a:pPr eaLnBrk="1" hangingPunct="1">
              <a:spcBef>
                <a:spcPct val="0"/>
              </a:spcBef>
              <a:buFontTx/>
              <a:buNone/>
            </a:pPr>
            <a:r>
              <a:rPr lang="de-DE" altLang="de-DE" sz="1600" dirty="0"/>
              <a:t>     Handel: aktiv (mittels Präsenz oder </a:t>
            </a:r>
            <a:r>
              <a:rPr lang="de-DE" altLang="de-DE" sz="1600" dirty="0" err="1"/>
              <a:t>ieS</a:t>
            </a:r>
            <a:r>
              <a:rPr lang="de-DE" altLang="de-DE" sz="1600" dirty="0"/>
              <a:t> vorübergehend), passiv, korrespondierend</a:t>
            </a:r>
          </a:p>
          <a:p>
            <a:pPr eaLnBrk="1" hangingPunct="1">
              <a:spcBef>
                <a:spcPct val="0"/>
              </a:spcBef>
              <a:buFontTx/>
              <a:buNone/>
            </a:pPr>
            <a:r>
              <a:rPr lang="de-DE" altLang="de-DE" sz="1600" dirty="0"/>
              <a:t>     Beeinträchtigung durch Mitglieder: in beiderlei Hinsicht umfassend zu verstehen</a:t>
            </a:r>
          </a:p>
          <a:p>
            <a:pPr eaLnBrk="1" hangingPunct="1">
              <a:spcBef>
                <a:spcPct val="0"/>
              </a:spcBef>
              <a:buFontTx/>
              <a:buNone/>
            </a:pPr>
            <a:r>
              <a:rPr lang="de-DE" altLang="de-DE" sz="1600" dirty="0"/>
              <a:t>     Ausnahme für hoheitliche Tätigkeiten, die weder im Wettbewerb noch kommerziell sind</a:t>
            </a:r>
          </a:p>
          <a:p>
            <a:pPr eaLnBrk="1" hangingPunct="1">
              <a:spcBef>
                <a:spcPct val="0"/>
              </a:spcBef>
            </a:pPr>
            <a:r>
              <a:rPr lang="de-DE" altLang="de-DE" sz="1800" dirty="0"/>
              <a:t>Allgemeine Gewährleistungen (Negativlistenansatz)</a:t>
            </a:r>
          </a:p>
          <a:p>
            <a:pPr eaLnBrk="1" hangingPunct="1">
              <a:spcBef>
                <a:spcPct val="0"/>
              </a:spcBef>
              <a:buFontTx/>
              <a:buNone/>
            </a:pPr>
            <a:r>
              <a:rPr lang="de-DE" altLang="de-DE" sz="1600" dirty="0"/>
              <a:t>     Meistbegünstigung:	Nichtdiskriminierung gleichartiger DL aus dem Ausland</a:t>
            </a:r>
          </a:p>
          <a:p>
            <a:pPr eaLnBrk="1" hangingPunct="1">
              <a:spcBef>
                <a:spcPct val="0"/>
              </a:spcBef>
            </a:pPr>
            <a:r>
              <a:rPr lang="de-DE" altLang="de-DE" sz="1800" dirty="0"/>
              <a:t>Spezifische Gewährleistungen (Positivlistenansatz)</a:t>
            </a:r>
          </a:p>
          <a:p>
            <a:pPr eaLnBrk="1" hangingPunct="1">
              <a:spcBef>
                <a:spcPct val="0"/>
              </a:spcBef>
              <a:buFontTx/>
              <a:buNone/>
            </a:pPr>
            <a:r>
              <a:rPr lang="de-DE" altLang="de-DE" sz="1600" dirty="0"/>
              <a:t>     Marktzugangsrecht:	Umfassend im obigen Sinne auf DL und </a:t>
            </a:r>
            <a:r>
              <a:rPr lang="de-DE" altLang="de-DE" sz="1600" dirty="0" err="1"/>
              <a:t>Dler</a:t>
            </a:r>
            <a:r>
              <a:rPr lang="de-DE" altLang="de-DE" sz="1600" dirty="0"/>
              <a:t> bezogen</a:t>
            </a:r>
          </a:p>
          <a:p>
            <a:pPr eaLnBrk="1" hangingPunct="1">
              <a:spcBef>
                <a:spcPct val="0"/>
              </a:spcBef>
              <a:buFontTx/>
              <a:buNone/>
            </a:pPr>
            <a:r>
              <a:rPr lang="de-DE" altLang="de-DE" sz="1600" dirty="0"/>
              <a:t>     Inländergleichbehandlung:	</a:t>
            </a:r>
            <a:r>
              <a:rPr lang="de-DE" altLang="de-DE" sz="1600" dirty="0" err="1" smtClean="0"/>
              <a:t>Nichtsdiskriminierung</a:t>
            </a:r>
            <a:r>
              <a:rPr lang="de-DE" altLang="de-DE" sz="1600" dirty="0" smtClean="0"/>
              <a:t> </a:t>
            </a:r>
            <a:r>
              <a:rPr lang="de-DE" altLang="de-DE" sz="1600" dirty="0"/>
              <a:t>gleichartiger DL /</a:t>
            </a:r>
            <a:r>
              <a:rPr lang="de-DE" altLang="de-DE" sz="1600" dirty="0" err="1"/>
              <a:t>Dler</a:t>
            </a:r>
            <a:r>
              <a:rPr lang="de-DE" altLang="de-DE" sz="1600" dirty="0"/>
              <a:t> aus In- und Ausland</a:t>
            </a:r>
          </a:p>
          <a:p>
            <a:pPr eaLnBrk="1" hangingPunct="1">
              <a:spcBef>
                <a:spcPct val="0"/>
              </a:spcBef>
              <a:buFontTx/>
              <a:buNone/>
            </a:pPr>
            <a:r>
              <a:rPr lang="de-DE" altLang="de-DE" sz="1600" dirty="0"/>
              <a:t>     Allgemeine Ausnahmen: 	Gelten für beides, fordert genannten Grund, </a:t>
            </a:r>
            <a:r>
              <a:rPr lang="de-DE" altLang="de-DE" sz="1600" dirty="0" err="1"/>
              <a:t>Vhm</a:t>
            </a:r>
            <a:r>
              <a:rPr lang="de-DE" altLang="de-DE" sz="1600" dirty="0"/>
              <a:t>., Chapeau</a:t>
            </a:r>
          </a:p>
        </p:txBody>
      </p:sp>
      <p:sp>
        <p:nvSpPr>
          <p:cNvPr id="25608" name="Textfeld 2"/>
          <p:cNvSpPr txBox="1">
            <a:spLocks noChangeArrowheads="1"/>
          </p:cNvSpPr>
          <p:nvPr/>
        </p:nvSpPr>
        <p:spPr bwMode="auto">
          <a:xfrm>
            <a:off x="139700" y="1046163"/>
            <a:ext cx="8858250" cy="132343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0"/>
              </a:spcBef>
              <a:buFontTx/>
              <a:buNone/>
            </a:pPr>
            <a:r>
              <a:rPr lang="de-DE" altLang="en-US" sz="1600" b="1" dirty="0">
                <a:latin typeface="Times New Roman" panose="02020603050405020304" pitchFamily="18" charset="0"/>
              </a:rPr>
              <a:t>Beispiel: </a:t>
            </a:r>
            <a:r>
              <a:rPr lang="de-DE" altLang="en-US" sz="1600" dirty="0">
                <a:latin typeface="Times New Roman" panose="02020603050405020304" pitchFamily="18" charset="0"/>
              </a:rPr>
              <a:t>Obwohl in D Sportwetten auf Basis eines staatlichen Monopols </a:t>
            </a:r>
            <a:r>
              <a:rPr lang="de-DE" altLang="en-US" sz="1600" dirty="0" smtClean="0">
                <a:latin typeface="Times New Roman" panose="02020603050405020304" pitchFamily="18" charset="0"/>
              </a:rPr>
              <a:t>angeboten werden, </a:t>
            </a:r>
            <a:r>
              <a:rPr lang="de-DE" altLang="en-US" sz="1600" dirty="0">
                <a:latin typeface="Times New Roman" panose="02020603050405020304" pitchFamily="18" charset="0"/>
              </a:rPr>
              <a:t>hat es im Rahmen seiner GATS-Verpflichtungen sämtliche „Unterhaltungsdienstleistungen“ in die Liste über spezifische Verpflichtungen eingetragen. Das Land Ö, in dem Sportwettangebote liberalisiert sind, beruft sich auf das GATS, um es den in seinem Gebiet ansässigen Anbietern zu ermöglichen, in D anzubieten. Zu Recht?</a:t>
            </a:r>
            <a:endParaRPr lang="de-DE" altLang="en-US" sz="1600" b="1" dirty="0">
              <a:latin typeface="Times New Roman" panose="02020603050405020304" pitchFamily="18" charset="0"/>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579667"/>
    </mc:Choice>
    <mc:Fallback xmlns="">
      <p:transition spd="slow" advTm="5796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9">
                                            <p:bg/>
                                          </p:spTgt>
                                        </p:tgtEl>
                                        <p:attrNameLst>
                                          <p:attrName>style.visibility</p:attrName>
                                        </p:attrNameLst>
                                      </p:cBhvr>
                                      <p:to>
                                        <p:strVal val="visible"/>
                                      </p:to>
                                    </p:set>
                                    <p:animEffect transition="in" filter="blinds(horizontal)">
                                      <p:cBhvr>
                                        <p:cTn id="11" dur="500"/>
                                        <p:tgtEl>
                                          <p:spTgt spid="9">
                                            <p:bg/>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9">
                                            <p:txEl>
                                              <p:pRg st="0" end="0"/>
                                            </p:txEl>
                                          </p:spTgt>
                                        </p:tgtEl>
                                        <p:attrNameLst>
                                          <p:attrName>style.visibility</p:attrName>
                                        </p:attrNameLst>
                                      </p:cBhvr>
                                      <p:to>
                                        <p:strVal val="visible"/>
                                      </p:to>
                                    </p:set>
                                    <p:animEffect transition="in" filter="blinds(horizontal)">
                                      <p:cBhvr>
                                        <p:cTn id="16" dur="500"/>
                                        <p:tgtEl>
                                          <p:spTgt spid="9">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animEffect transition="in" filter="blinds(horizontal)">
                                      <p:cBhvr>
                                        <p:cTn id="21" dur="500"/>
                                        <p:tgtEl>
                                          <p:spTgt spid="9">
                                            <p:txEl>
                                              <p:pRg st="1" end="1"/>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9">
                                            <p:txEl>
                                              <p:pRg st="2" end="2"/>
                                            </p:txEl>
                                          </p:spTgt>
                                        </p:tgtEl>
                                        <p:attrNameLst>
                                          <p:attrName>style.visibility</p:attrName>
                                        </p:attrNameLst>
                                      </p:cBhvr>
                                      <p:to>
                                        <p:strVal val="visible"/>
                                      </p:to>
                                    </p:set>
                                    <p:animEffect transition="in" filter="blinds(horizontal)">
                                      <p:cBhvr>
                                        <p:cTn id="26" dur="500"/>
                                        <p:tgtEl>
                                          <p:spTgt spid="9">
                                            <p:txEl>
                                              <p:pRg st="2" end="2"/>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9">
                                            <p:txEl>
                                              <p:pRg st="3" end="3"/>
                                            </p:txEl>
                                          </p:spTgt>
                                        </p:tgtEl>
                                        <p:attrNameLst>
                                          <p:attrName>style.visibility</p:attrName>
                                        </p:attrNameLst>
                                      </p:cBhvr>
                                      <p:to>
                                        <p:strVal val="visible"/>
                                      </p:to>
                                    </p:set>
                                    <p:animEffect transition="in" filter="blinds(horizontal)">
                                      <p:cBhvr>
                                        <p:cTn id="31" dur="500"/>
                                        <p:tgtEl>
                                          <p:spTgt spid="9">
                                            <p:txEl>
                                              <p:pRg st="3" end="3"/>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9">
                                            <p:txEl>
                                              <p:pRg st="4" end="4"/>
                                            </p:txEl>
                                          </p:spTgt>
                                        </p:tgtEl>
                                        <p:attrNameLst>
                                          <p:attrName>style.visibility</p:attrName>
                                        </p:attrNameLst>
                                      </p:cBhvr>
                                      <p:to>
                                        <p:strVal val="visible"/>
                                      </p:to>
                                    </p:set>
                                    <p:animEffect transition="in" filter="blinds(horizontal)">
                                      <p:cBhvr>
                                        <p:cTn id="36" dur="500"/>
                                        <p:tgtEl>
                                          <p:spTgt spid="9">
                                            <p:txEl>
                                              <p:pRg st="4" end="4"/>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9">
                                            <p:txEl>
                                              <p:pRg st="5" end="5"/>
                                            </p:txEl>
                                          </p:spTgt>
                                        </p:tgtEl>
                                        <p:attrNameLst>
                                          <p:attrName>style.visibility</p:attrName>
                                        </p:attrNameLst>
                                      </p:cBhvr>
                                      <p:to>
                                        <p:strVal val="visible"/>
                                      </p:to>
                                    </p:set>
                                    <p:animEffect transition="in" filter="blinds(horizontal)">
                                      <p:cBhvr>
                                        <p:cTn id="41" dur="500"/>
                                        <p:tgtEl>
                                          <p:spTgt spid="9">
                                            <p:txEl>
                                              <p:pRg st="5" end="5"/>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9">
                                            <p:txEl>
                                              <p:pRg st="6" end="6"/>
                                            </p:txEl>
                                          </p:spTgt>
                                        </p:tgtEl>
                                        <p:attrNameLst>
                                          <p:attrName>style.visibility</p:attrName>
                                        </p:attrNameLst>
                                      </p:cBhvr>
                                      <p:to>
                                        <p:strVal val="visible"/>
                                      </p:to>
                                    </p:set>
                                    <p:animEffect transition="in" filter="blinds(horizontal)">
                                      <p:cBhvr>
                                        <p:cTn id="46" dur="500"/>
                                        <p:tgtEl>
                                          <p:spTgt spid="9">
                                            <p:txEl>
                                              <p:pRg st="6" end="6"/>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3" presetClass="entr" presetSubtype="10" fill="hold" grpId="0" nodeType="clickEffect">
                                  <p:stCondLst>
                                    <p:cond delay="0"/>
                                  </p:stCondLst>
                                  <p:childTnLst>
                                    <p:set>
                                      <p:cBhvr>
                                        <p:cTn id="50" dur="1" fill="hold">
                                          <p:stCondLst>
                                            <p:cond delay="0"/>
                                          </p:stCondLst>
                                        </p:cTn>
                                        <p:tgtEl>
                                          <p:spTgt spid="9">
                                            <p:txEl>
                                              <p:pRg st="7" end="7"/>
                                            </p:txEl>
                                          </p:spTgt>
                                        </p:tgtEl>
                                        <p:attrNameLst>
                                          <p:attrName>style.visibility</p:attrName>
                                        </p:attrNameLst>
                                      </p:cBhvr>
                                      <p:to>
                                        <p:strVal val="visible"/>
                                      </p:to>
                                    </p:set>
                                    <p:animEffect transition="in" filter="blinds(horizontal)">
                                      <p:cBhvr>
                                        <p:cTn id="51" dur="500"/>
                                        <p:tgtEl>
                                          <p:spTgt spid="9">
                                            <p:txEl>
                                              <p:pRg st="7" end="7"/>
                                            </p:txEl>
                                          </p:spTgt>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3" presetClass="entr" presetSubtype="10" fill="hold" grpId="0" nodeType="clickEffect">
                                  <p:stCondLst>
                                    <p:cond delay="0"/>
                                  </p:stCondLst>
                                  <p:childTnLst>
                                    <p:set>
                                      <p:cBhvr>
                                        <p:cTn id="55" dur="1" fill="hold">
                                          <p:stCondLst>
                                            <p:cond delay="0"/>
                                          </p:stCondLst>
                                        </p:cTn>
                                        <p:tgtEl>
                                          <p:spTgt spid="9">
                                            <p:txEl>
                                              <p:pRg st="8" end="8"/>
                                            </p:txEl>
                                          </p:spTgt>
                                        </p:tgtEl>
                                        <p:attrNameLst>
                                          <p:attrName>style.visibility</p:attrName>
                                        </p:attrNameLst>
                                      </p:cBhvr>
                                      <p:to>
                                        <p:strVal val="visible"/>
                                      </p:to>
                                    </p:set>
                                    <p:animEffect transition="in" filter="blinds(horizontal)">
                                      <p:cBhvr>
                                        <p:cTn id="56" dur="500"/>
                                        <p:tgtEl>
                                          <p:spTgt spid="9">
                                            <p:txEl>
                                              <p:pRg st="8" end="8"/>
                                            </p:txEl>
                                          </p:spTgt>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3" presetClass="entr" presetSubtype="10" fill="hold" grpId="0" nodeType="clickEffect">
                                  <p:stCondLst>
                                    <p:cond delay="0"/>
                                  </p:stCondLst>
                                  <p:childTnLst>
                                    <p:set>
                                      <p:cBhvr>
                                        <p:cTn id="60" dur="1" fill="hold">
                                          <p:stCondLst>
                                            <p:cond delay="0"/>
                                          </p:stCondLst>
                                        </p:cTn>
                                        <p:tgtEl>
                                          <p:spTgt spid="9">
                                            <p:txEl>
                                              <p:pRg st="9" end="9"/>
                                            </p:txEl>
                                          </p:spTgt>
                                        </p:tgtEl>
                                        <p:attrNameLst>
                                          <p:attrName>style.visibility</p:attrName>
                                        </p:attrNameLst>
                                      </p:cBhvr>
                                      <p:to>
                                        <p:strVal val="visible"/>
                                      </p:to>
                                    </p:set>
                                    <p:animEffect transition="in" filter="blinds(horizontal)">
                                      <p:cBhvr>
                                        <p:cTn id="61" dur="500"/>
                                        <p:tgtEl>
                                          <p:spTgt spid="9">
                                            <p:txEl>
                                              <p:pRg st="9" end="9"/>
                                            </p:txEl>
                                          </p:spTgt>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3" presetClass="entr" presetSubtype="10" fill="hold" grpId="0" nodeType="clickEffect">
                                  <p:stCondLst>
                                    <p:cond delay="0"/>
                                  </p:stCondLst>
                                  <p:childTnLst>
                                    <p:set>
                                      <p:cBhvr>
                                        <p:cTn id="65" dur="1" fill="hold">
                                          <p:stCondLst>
                                            <p:cond delay="0"/>
                                          </p:stCondLst>
                                        </p:cTn>
                                        <p:tgtEl>
                                          <p:spTgt spid="9">
                                            <p:txEl>
                                              <p:pRg st="10" end="10"/>
                                            </p:txEl>
                                          </p:spTgt>
                                        </p:tgtEl>
                                        <p:attrNameLst>
                                          <p:attrName>style.visibility</p:attrName>
                                        </p:attrNameLst>
                                      </p:cBhvr>
                                      <p:to>
                                        <p:strVal val="visible"/>
                                      </p:to>
                                    </p:set>
                                    <p:animEffect transition="in" filter="blinds(horizontal)">
                                      <p:cBhvr>
                                        <p:cTn id="66" dur="500"/>
                                        <p:tgtEl>
                                          <p:spTgt spid="9">
                                            <p:txEl>
                                              <p:pRg st="10" end="10"/>
                                            </p:txEl>
                                          </p:spTgt>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3" presetClass="entr" presetSubtype="10" fill="hold" grpId="0" nodeType="clickEffect">
                                  <p:stCondLst>
                                    <p:cond delay="0"/>
                                  </p:stCondLst>
                                  <p:childTnLst>
                                    <p:set>
                                      <p:cBhvr>
                                        <p:cTn id="70" dur="1" fill="hold">
                                          <p:stCondLst>
                                            <p:cond delay="0"/>
                                          </p:stCondLst>
                                        </p:cTn>
                                        <p:tgtEl>
                                          <p:spTgt spid="9">
                                            <p:txEl>
                                              <p:pRg st="11" end="11"/>
                                            </p:txEl>
                                          </p:spTgt>
                                        </p:tgtEl>
                                        <p:attrNameLst>
                                          <p:attrName>style.visibility</p:attrName>
                                        </p:attrNameLst>
                                      </p:cBhvr>
                                      <p:to>
                                        <p:strVal val="visible"/>
                                      </p:to>
                                    </p:set>
                                    <p:animEffect transition="in" filter="blinds(horizontal)">
                                      <p:cBhvr>
                                        <p:cTn id="71" dur="500"/>
                                        <p:tgtEl>
                                          <p:spTgt spid="9">
                                            <p:txEl>
                                              <p:pRg st="11" end="11"/>
                                            </p:txEl>
                                          </p:spTgt>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3" presetClass="entr" presetSubtype="10" fill="hold" grpId="0" nodeType="clickEffect">
                                  <p:stCondLst>
                                    <p:cond delay="0"/>
                                  </p:stCondLst>
                                  <p:childTnLst>
                                    <p:set>
                                      <p:cBhvr>
                                        <p:cTn id="75" dur="1" fill="hold">
                                          <p:stCondLst>
                                            <p:cond delay="0"/>
                                          </p:stCondLst>
                                        </p:cTn>
                                        <p:tgtEl>
                                          <p:spTgt spid="9">
                                            <p:txEl>
                                              <p:pRg st="12" end="12"/>
                                            </p:txEl>
                                          </p:spTgt>
                                        </p:tgtEl>
                                        <p:attrNameLst>
                                          <p:attrName>style.visibility</p:attrName>
                                        </p:attrNameLst>
                                      </p:cBhvr>
                                      <p:to>
                                        <p:strVal val="visible"/>
                                      </p:to>
                                    </p:set>
                                    <p:animEffect transition="in" filter="blinds(horizontal)">
                                      <p:cBhvr>
                                        <p:cTn id="76" dur="500"/>
                                        <p:tgtEl>
                                          <p:spTgt spid="9">
                                            <p:txEl>
                                              <p:pRg st="12" end="12"/>
                                            </p:txEl>
                                          </p:spTgt>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3" presetClass="entr" presetSubtype="10" fill="hold" grpId="0" nodeType="clickEffect">
                                  <p:stCondLst>
                                    <p:cond delay="0"/>
                                  </p:stCondLst>
                                  <p:childTnLst>
                                    <p:set>
                                      <p:cBhvr>
                                        <p:cTn id="80" dur="1" fill="hold">
                                          <p:stCondLst>
                                            <p:cond delay="0"/>
                                          </p:stCondLst>
                                        </p:cTn>
                                        <p:tgtEl>
                                          <p:spTgt spid="9">
                                            <p:txEl>
                                              <p:pRg st="13" end="13"/>
                                            </p:txEl>
                                          </p:spTgt>
                                        </p:tgtEl>
                                        <p:attrNameLst>
                                          <p:attrName>style.visibility</p:attrName>
                                        </p:attrNameLst>
                                      </p:cBhvr>
                                      <p:to>
                                        <p:strVal val="visible"/>
                                      </p:to>
                                    </p:set>
                                    <p:animEffect transition="in" filter="blinds(horizontal)">
                                      <p:cBhvr>
                                        <p:cTn id="81" dur="500"/>
                                        <p:tgtEl>
                                          <p:spTgt spid="9">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2" fill="hold" display="0">
                  <p:stCondLst>
                    <p:cond delay="indefinite"/>
                  </p:stCondLst>
                  <p:endCondLst>
                    <p:cond evt="onStopAudio" delay="0">
                      <p:tgtEl>
                        <p:sldTgt/>
                      </p:tgtEl>
                    </p:cond>
                  </p:endCondLst>
                </p:cTn>
                <p:tgtEl>
                  <p:spTgt spid="2"/>
                </p:tgtEl>
              </p:cMediaNode>
            </p:audio>
          </p:childTnLst>
        </p:cTn>
      </p:par>
    </p:tnLst>
    <p:bldLst>
      <p:bldP spid="9" grpId="0"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ctrTitle"/>
          </p:nvPr>
        </p:nvSpPr>
        <p:spPr>
          <a:xfrm>
            <a:off x="2195513" y="157163"/>
            <a:ext cx="4746625" cy="863600"/>
          </a:xfrm>
        </p:spPr>
        <p:txBody>
          <a:bodyPr/>
          <a:lstStyle/>
          <a:p>
            <a:pPr eaLnBrk="1" hangingPunct="1"/>
            <a:r>
              <a:rPr lang="de-DE" altLang="de-DE" sz="3200" smtClean="0"/>
              <a:t>DSU-Verfahren</a:t>
            </a:r>
          </a:p>
        </p:txBody>
      </p:sp>
      <p:sp>
        <p:nvSpPr>
          <p:cNvPr id="26627" name="Text Box 5"/>
          <p:cNvSpPr txBox="1">
            <a:spLocks noChangeArrowheads="1"/>
          </p:cNvSpPr>
          <p:nvPr/>
        </p:nvSpPr>
        <p:spPr bwMode="auto">
          <a:xfrm>
            <a:off x="250825" y="4048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de-DE" altLang="de-DE" sz="1800"/>
          </a:p>
        </p:txBody>
      </p:sp>
      <p:pic>
        <p:nvPicPr>
          <p:cNvPr id="26628" name="Picture 13" descr="Kombi_deu"/>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08850" y="22225"/>
            <a:ext cx="1843088"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Rectangle 8"/>
          <p:cNvSpPr>
            <a:spLocks noChangeArrowheads="1"/>
          </p:cNvSpPr>
          <p:nvPr/>
        </p:nvSpPr>
        <p:spPr bwMode="auto">
          <a:xfrm>
            <a:off x="0" y="-4763"/>
            <a:ext cx="2409825" cy="83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de-DE" altLang="de-DE" sz="1200">
                <a:ea typeface="Calibri" panose="020F0502020204030204" pitchFamily="34" charset="0"/>
                <a:cs typeface="Times New Roman" panose="02020603050405020304" pitchFamily="18" charset="0"/>
              </a:rPr>
              <a:t>Außenwirtschaftsrecht der EU</a:t>
            </a:r>
          </a:p>
          <a:p>
            <a:pPr>
              <a:spcBef>
                <a:spcPct val="0"/>
              </a:spcBef>
              <a:buFontTx/>
              <a:buNone/>
            </a:pPr>
            <a:r>
              <a:rPr lang="de-DE" altLang="de-DE" sz="1200">
                <a:ea typeface="Calibri" panose="020F0502020204030204" pitchFamily="34" charset="0"/>
                <a:cs typeface="Times New Roman" panose="02020603050405020304" pitchFamily="18" charset="0"/>
              </a:rPr>
              <a:t>TU Chemnitz</a:t>
            </a:r>
          </a:p>
          <a:p>
            <a:pPr>
              <a:spcBef>
                <a:spcPct val="0"/>
              </a:spcBef>
              <a:buFontTx/>
              <a:buNone/>
            </a:pPr>
            <a:r>
              <a:rPr lang="de-DE" altLang="de-DE" sz="1200">
                <a:ea typeface="Calibri" panose="020F0502020204030204" pitchFamily="34" charset="0"/>
                <a:cs typeface="Times New Roman" panose="02020603050405020304" pitchFamily="18" charset="0"/>
              </a:rPr>
              <a:t>Prof. Dr. </a:t>
            </a:r>
            <a:r>
              <a:rPr lang="de-DE" altLang="de-DE" sz="1200" i="1">
                <a:ea typeface="Calibri" panose="020F0502020204030204" pitchFamily="34" charset="0"/>
                <a:cs typeface="Times New Roman" panose="02020603050405020304" pitchFamily="18" charset="0"/>
              </a:rPr>
              <a:t>Stefan Korte</a:t>
            </a:r>
            <a:r>
              <a:rPr lang="de-DE" altLang="de-DE" sz="1200">
                <a:ea typeface="Calibri" panose="020F0502020204030204" pitchFamily="34" charset="0"/>
                <a:cs typeface="Times New Roman" panose="02020603050405020304" pitchFamily="18" charset="0"/>
              </a:rPr>
              <a:t>, Dipl.-Kfm.</a:t>
            </a:r>
          </a:p>
          <a:p>
            <a:pPr>
              <a:spcBef>
                <a:spcPct val="0"/>
              </a:spcBef>
              <a:buFontTx/>
              <a:buNone/>
            </a:pPr>
            <a:r>
              <a:rPr lang="de-DE" altLang="de-DE" sz="1200">
                <a:ea typeface="Calibri" panose="020F0502020204030204" pitchFamily="34" charset="0"/>
                <a:cs typeface="Times New Roman" panose="02020603050405020304" pitchFamily="18" charset="0"/>
              </a:rPr>
              <a:t>Wintersemester 2019/2020</a:t>
            </a:r>
          </a:p>
        </p:txBody>
      </p:sp>
      <p:sp>
        <p:nvSpPr>
          <p:cNvPr id="26630" name="Foliennummernplatzhalt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6AAF4E6A-5436-4D65-BE53-F303236AFB5C}" type="slidenum">
              <a:rPr lang="de-DE" altLang="de-DE" sz="1400" smtClean="0"/>
              <a:pPr>
                <a:spcBef>
                  <a:spcPct val="0"/>
                </a:spcBef>
                <a:buFontTx/>
                <a:buNone/>
              </a:pPr>
              <a:t>8</a:t>
            </a:fld>
            <a:endParaRPr lang="de-DE" altLang="de-DE" sz="1400" smtClean="0"/>
          </a:p>
        </p:txBody>
      </p:sp>
      <p:sp>
        <p:nvSpPr>
          <p:cNvPr id="9" name="Textfeld 8"/>
          <p:cNvSpPr txBox="1"/>
          <p:nvPr/>
        </p:nvSpPr>
        <p:spPr>
          <a:xfrm>
            <a:off x="260350" y="1052513"/>
            <a:ext cx="8777288" cy="1077912"/>
          </a:xfrm>
          <a:prstGeom prst="rect">
            <a:avLst/>
          </a:prstGeom>
          <a:noFill/>
          <a:ln>
            <a:solidFill>
              <a:schemeClr val="dk1">
                <a:shade val="95000"/>
                <a:satMod val="105000"/>
              </a:schemeClr>
            </a:solidFill>
          </a:ln>
        </p:spPr>
        <p:txBody>
          <a:bodyPr wrap="none">
            <a:spAutoFit/>
          </a:bodyPr>
          <a:lstStyle/>
          <a:p>
            <a:pPr algn="just">
              <a:defRPr/>
            </a:pPr>
            <a:r>
              <a:rPr lang="de-DE" sz="1600" b="1" dirty="0"/>
              <a:t>Sachverhalt: </a:t>
            </a:r>
            <a:r>
              <a:rPr lang="de-DE" sz="1600" dirty="0"/>
              <a:t>Seit 15 Jahren streiten die USA und die EU vor der WTO um die Rechtmäßigkeit der</a:t>
            </a:r>
          </a:p>
          <a:p>
            <a:pPr algn="just">
              <a:defRPr/>
            </a:pPr>
            <a:r>
              <a:rPr lang="de-DE" sz="1600" dirty="0"/>
              <a:t>sog. Flugzeugsubventionen. Vor Kurzem gab die WTO den USA recht. Die USA wollen nunmehr Straf-</a:t>
            </a:r>
          </a:p>
          <a:p>
            <a:pPr algn="just">
              <a:defRPr/>
            </a:pPr>
            <a:r>
              <a:rPr lang="de-DE" sz="1600" dirty="0" err="1"/>
              <a:t>zölle</a:t>
            </a:r>
            <a:r>
              <a:rPr lang="de-DE" sz="1600" dirty="0"/>
              <a:t> im Falle von Flugzeugimporten aus der EU, aber auch im Falle des Imports von Kameralinsen aus </a:t>
            </a:r>
          </a:p>
          <a:p>
            <a:pPr algn="just">
              <a:defRPr/>
            </a:pPr>
            <a:r>
              <a:rPr lang="de-DE" sz="1600" dirty="0"/>
              <a:t>Deutschland  verhängen. Ist dieses Vorgehen rechtmäßig?</a:t>
            </a:r>
          </a:p>
        </p:txBody>
      </p:sp>
      <p:sp>
        <p:nvSpPr>
          <p:cNvPr id="10" name="Textfeld 9"/>
          <p:cNvSpPr txBox="1"/>
          <p:nvPr/>
        </p:nvSpPr>
        <p:spPr>
          <a:xfrm>
            <a:off x="220663" y="2366963"/>
            <a:ext cx="8786812" cy="2062162"/>
          </a:xfrm>
          <a:prstGeom prst="rect">
            <a:avLst/>
          </a:prstGeom>
          <a:noFill/>
          <a:ln>
            <a:solidFill>
              <a:schemeClr val="dk1">
                <a:shade val="95000"/>
                <a:satMod val="105000"/>
              </a:schemeClr>
            </a:solidFill>
          </a:ln>
        </p:spPr>
        <p:txBody>
          <a:bodyPr>
            <a:spAutoFit/>
          </a:bodyPr>
          <a:lstStyle/>
          <a:p>
            <a:pPr>
              <a:defRPr/>
            </a:pPr>
            <a:r>
              <a:rPr lang="de-DE" sz="1600" b="1" dirty="0"/>
              <a:t>Lösung: </a:t>
            </a:r>
            <a:r>
              <a:rPr lang="de-DE" sz="1600" dirty="0"/>
              <a:t>Folgende Stadien sind zu differenzieren:</a:t>
            </a:r>
          </a:p>
          <a:p>
            <a:pPr>
              <a:defRPr/>
            </a:pPr>
            <a:r>
              <a:rPr lang="de-DE" sz="1600" dirty="0"/>
              <a:t>a)   Erkenntnisebene (Aufbereitung des Streitstands über Berichte zunächst </a:t>
            </a:r>
            <a:r>
              <a:rPr lang="de-DE" sz="1600" dirty="0" err="1"/>
              <a:t>panel</a:t>
            </a:r>
            <a:r>
              <a:rPr lang="de-DE" sz="1600" dirty="0"/>
              <a:t>/ dann </a:t>
            </a:r>
            <a:r>
              <a:rPr lang="de-DE" sz="1600" dirty="0" err="1"/>
              <a:t>appelate</a:t>
            </a:r>
            <a:r>
              <a:rPr lang="de-DE" sz="1600" dirty="0"/>
              <a:t> </a:t>
            </a:r>
            <a:r>
              <a:rPr lang="de-DE" sz="1600" dirty="0" err="1"/>
              <a:t>body</a:t>
            </a:r>
            <a:r>
              <a:rPr lang="de-DE" sz="1600" dirty="0"/>
              <a:t>)</a:t>
            </a:r>
          </a:p>
          <a:p>
            <a:pPr>
              <a:defRPr/>
            </a:pPr>
            <a:r>
              <a:rPr lang="de-DE" sz="1600" dirty="0"/>
              <a:t>      Entscheidungsebene (Annahme je Bericht durch den </a:t>
            </a:r>
            <a:r>
              <a:rPr lang="de-DE" sz="1600" dirty="0" err="1"/>
              <a:t>dispute</a:t>
            </a:r>
            <a:r>
              <a:rPr lang="de-DE" sz="1600" dirty="0"/>
              <a:t> </a:t>
            </a:r>
            <a:r>
              <a:rPr lang="de-DE" sz="1600" dirty="0" err="1"/>
              <a:t>settlement</a:t>
            </a:r>
            <a:r>
              <a:rPr lang="de-DE" sz="1600" dirty="0"/>
              <a:t> </a:t>
            </a:r>
            <a:r>
              <a:rPr lang="de-DE" sz="1600" dirty="0" err="1"/>
              <a:t>body</a:t>
            </a:r>
            <a:r>
              <a:rPr lang="de-DE" sz="1600" dirty="0"/>
              <a:t> (negativer Konsens)</a:t>
            </a:r>
          </a:p>
          <a:p>
            <a:pPr>
              <a:defRPr/>
            </a:pPr>
            <a:r>
              <a:rPr lang="de-DE" sz="1600" dirty="0"/>
              <a:t>      Kleiner „Instanzenzug“ durch Reihung (erst </a:t>
            </a:r>
            <a:r>
              <a:rPr lang="de-DE" sz="1600" dirty="0" err="1"/>
              <a:t>panel</a:t>
            </a:r>
            <a:r>
              <a:rPr lang="de-DE" sz="1600" dirty="0"/>
              <a:t>, dann </a:t>
            </a:r>
            <a:r>
              <a:rPr lang="de-DE" sz="1600" dirty="0" err="1"/>
              <a:t>appelate</a:t>
            </a:r>
            <a:r>
              <a:rPr lang="de-DE" sz="1600" dirty="0"/>
              <a:t> </a:t>
            </a:r>
            <a:r>
              <a:rPr lang="de-DE" sz="1600" dirty="0" err="1"/>
              <a:t>body</a:t>
            </a:r>
            <a:r>
              <a:rPr lang="de-DE" sz="1600" dirty="0"/>
              <a:t>)</a:t>
            </a:r>
          </a:p>
          <a:p>
            <a:pPr>
              <a:defRPr/>
            </a:pPr>
            <a:r>
              <a:rPr lang="de-DE" sz="1600" dirty="0"/>
              <a:t>b)   Umsetzungsebene (Beseitigung von Rechtsverstoß / Aussetzung von Zugeständnissen)</a:t>
            </a:r>
          </a:p>
          <a:p>
            <a:pPr>
              <a:defRPr/>
            </a:pPr>
            <a:r>
              <a:rPr lang="de-DE" sz="1600" dirty="0"/>
              <a:t>      Entscheidungsebene (Festsetzung auf Parteiantrag durch </a:t>
            </a:r>
            <a:r>
              <a:rPr lang="de-DE" sz="1600" dirty="0" err="1"/>
              <a:t>dispute</a:t>
            </a:r>
            <a:r>
              <a:rPr lang="de-DE" sz="1600" dirty="0"/>
              <a:t> </a:t>
            </a:r>
            <a:r>
              <a:rPr lang="de-DE" sz="1600" dirty="0" err="1"/>
              <a:t>settlement</a:t>
            </a:r>
            <a:r>
              <a:rPr lang="de-DE" sz="1600" dirty="0"/>
              <a:t> </a:t>
            </a:r>
            <a:r>
              <a:rPr lang="de-DE" sz="1600" dirty="0" err="1"/>
              <a:t>body</a:t>
            </a:r>
            <a:r>
              <a:rPr lang="de-DE" sz="1600" dirty="0"/>
              <a:t> (neg. </a:t>
            </a:r>
            <a:r>
              <a:rPr lang="de-DE" sz="1600" dirty="0" err="1"/>
              <a:t>Kons</a:t>
            </a:r>
            <a:r>
              <a:rPr lang="de-DE" sz="1600" dirty="0"/>
              <a:t>.)</a:t>
            </a:r>
          </a:p>
          <a:p>
            <a:pPr>
              <a:defRPr/>
            </a:pPr>
            <a:r>
              <a:rPr lang="de-DE" sz="1600" dirty="0"/>
              <a:t>      Rechtsbehelfsebene (Streitigkeiten über Berichtumsetzung durch </a:t>
            </a:r>
            <a:r>
              <a:rPr lang="de-DE" sz="1600" dirty="0" err="1"/>
              <a:t>compliance</a:t>
            </a:r>
            <a:r>
              <a:rPr lang="de-DE" sz="1600" dirty="0"/>
              <a:t> </a:t>
            </a:r>
            <a:r>
              <a:rPr lang="de-DE" sz="1600" dirty="0" err="1"/>
              <a:t>panel</a:t>
            </a:r>
            <a:r>
              <a:rPr lang="de-DE" sz="1600" dirty="0"/>
              <a:t>)</a:t>
            </a:r>
          </a:p>
          <a:p>
            <a:pPr>
              <a:defRPr/>
            </a:pPr>
            <a:r>
              <a:rPr lang="de-DE" sz="1600" dirty="0"/>
              <a:t>                                       (Streitigkeiten über Anschlussmaßnahmen vor </a:t>
            </a:r>
            <a:r>
              <a:rPr lang="de-DE" sz="1600" dirty="0" err="1"/>
              <a:t>panel</a:t>
            </a:r>
            <a:r>
              <a:rPr lang="de-DE" sz="1600" dirty="0"/>
              <a:t>)</a:t>
            </a:r>
          </a:p>
        </p:txBody>
      </p:sp>
      <p:pic>
        <p:nvPicPr>
          <p:cNvPr id="2" name="Trump Calls WTO Aircraft Ruling a Big Win for the U.S..mp4">
            <a:hlinkClick r:id="" action="ppaction://media"/>
          </p:cNvPr>
          <p:cNvPicPr>
            <a:picLocks noChangeAspect="1"/>
          </p:cNvPicPr>
          <p:nvPr>
            <a:videoFile r:link="rId3"/>
            <p:extLst>
              <p:ext uri="{DAA4B4D4-6D71-4841-9C94-3DE7FCFB9230}">
                <p14:media xmlns:p14="http://schemas.microsoft.com/office/powerpoint/2010/main" r:link="rId2"/>
              </p:ext>
            </p:extLst>
          </p:nvPr>
        </p:nvPicPr>
        <p:blipFill>
          <a:blip r:embed="rId8">
            <a:extLst>
              <a:ext uri="{28A0092B-C50C-407E-A947-70E740481C1C}">
                <a14:useLocalDpi xmlns:a14="http://schemas.microsoft.com/office/drawing/2010/main" val="0"/>
              </a:ext>
            </a:extLst>
          </a:blip>
          <a:srcRect/>
          <a:stretch>
            <a:fillRect/>
          </a:stretch>
        </p:blipFill>
        <p:spPr bwMode="auto">
          <a:xfrm>
            <a:off x="2752725" y="4581525"/>
            <a:ext cx="3632200" cy="204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447886"/>
    </mc:Choice>
    <mc:Fallback xmlns="">
      <p:transition spd="slow" advTm="447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10">
                                            <p:txEl>
                                              <p:pRg st="1" end="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10">
                                            <p:txEl>
                                              <p:pRg st="4" end="4"/>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
                                            <p:txEl>
                                              <p:pRg st="5" end="5"/>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
                                            <p:txEl>
                                              <p:pRg st="6" end="6"/>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2"/>
                    </p:tgtEl>
                  </p:cond>
                </p:stCondLst>
                <p:endSync evt="end" delay="0">
                  <p:rtn val="all"/>
                </p:endSync>
                <p:childTnLst>
                  <p:par>
                    <p:cTn id="40" fill="hold" nodeType="clickPar">
                      <p:stCondLst>
                        <p:cond delay="0"/>
                      </p:stCondLst>
                      <p:childTnLst>
                        <p:par>
                          <p:cTn id="41" fill="hold" nodeType="withGroup">
                            <p:stCondLst>
                              <p:cond delay="0"/>
                            </p:stCondLst>
                            <p:childTnLst>
                              <p:par>
                                <p:cTn id="42" presetID="2" presetClass="mediacall" presetSubtype="0" fill="hold" nodeType="clickEffect">
                                  <p:stCondLst>
                                    <p:cond delay="0"/>
                                  </p:stCondLst>
                                  <p:childTnLst>
                                    <p:cmd type="call" cmd="togglePause">
                                      <p:cBhvr>
                                        <p:cTn id="43" dur="1" fill="hold"/>
                                        <p:tgtEl>
                                          <p:spTgt spid="2"/>
                                        </p:tgtEl>
                                      </p:cBhvr>
                                    </p:cmd>
                                  </p:childTnLst>
                                </p:cTn>
                              </p:par>
                            </p:childTnLst>
                          </p:cTn>
                        </p:par>
                      </p:childTnLst>
                    </p:cTn>
                  </p:par>
                </p:childTnLst>
              </p:cTn>
              <p:nextCondLst>
                <p:cond evt="onClick" delay="0">
                  <p:tgtEl>
                    <p:spTgt spid="2"/>
                  </p:tgtEl>
                </p:cond>
              </p:nextCondLst>
            </p:seq>
            <p:video>
              <p:cMediaNode vol="80000">
                <p:cTn id="44" fill="hold" display="0">
                  <p:stCondLst>
                    <p:cond delay="indefinite"/>
                  </p:stCondLst>
                </p:cTn>
                <p:tgtEl>
                  <p:spTgt spid="2"/>
                </p:tgtEl>
              </p:cMediaNode>
            </p:video>
            <p:audio isNarration="1">
              <p:cMediaNode vol="80000" showWhenStopped="0">
                <p:cTn id="45"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5"/>
          <p:cNvSpPr txBox="1">
            <a:spLocks noChangeArrowheads="1"/>
          </p:cNvSpPr>
          <p:nvPr/>
        </p:nvSpPr>
        <p:spPr bwMode="auto">
          <a:xfrm>
            <a:off x="250825" y="4048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de-DE" altLang="de-DE" sz="1800"/>
          </a:p>
        </p:txBody>
      </p:sp>
      <p:sp>
        <p:nvSpPr>
          <p:cNvPr id="27651" name="Rectangle 10"/>
          <p:cNvSpPr>
            <a:spLocks noChangeArrowheads="1"/>
          </p:cNvSpPr>
          <p:nvPr/>
        </p:nvSpPr>
        <p:spPr bwMode="auto">
          <a:xfrm>
            <a:off x="0" y="29464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de-DE" altLang="de-DE" sz="2400">
              <a:latin typeface="Times New Roman" panose="02020603050405020304" pitchFamily="18" charset="0"/>
            </a:endParaRPr>
          </a:p>
        </p:txBody>
      </p:sp>
      <p:pic>
        <p:nvPicPr>
          <p:cNvPr id="27652" name="Picture 13" descr="Kombi_de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8850" y="22225"/>
            <a:ext cx="1843088"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Rectangle 8"/>
          <p:cNvSpPr>
            <a:spLocks noChangeArrowheads="1"/>
          </p:cNvSpPr>
          <p:nvPr/>
        </p:nvSpPr>
        <p:spPr bwMode="auto">
          <a:xfrm>
            <a:off x="0" y="-4763"/>
            <a:ext cx="2409825" cy="83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de-DE" altLang="de-DE" sz="1200">
                <a:ea typeface="Calibri" panose="020F0502020204030204" pitchFamily="34" charset="0"/>
                <a:cs typeface="Times New Roman" panose="02020603050405020304" pitchFamily="18" charset="0"/>
              </a:rPr>
              <a:t>Einführung in das Recht</a:t>
            </a:r>
          </a:p>
          <a:p>
            <a:pPr>
              <a:spcBef>
                <a:spcPct val="0"/>
              </a:spcBef>
              <a:buFontTx/>
              <a:buNone/>
            </a:pPr>
            <a:r>
              <a:rPr lang="de-DE" altLang="de-DE" sz="1200">
                <a:ea typeface="Calibri" panose="020F0502020204030204" pitchFamily="34" charset="0"/>
                <a:cs typeface="Times New Roman" panose="02020603050405020304" pitchFamily="18" charset="0"/>
              </a:rPr>
              <a:t>TU Chemnitz</a:t>
            </a:r>
          </a:p>
          <a:p>
            <a:pPr>
              <a:spcBef>
                <a:spcPct val="0"/>
              </a:spcBef>
              <a:buFontTx/>
              <a:buNone/>
            </a:pPr>
            <a:r>
              <a:rPr lang="de-DE" altLang="de-DE" sz="1200">
                <a:ea typeface="Calibri" panose="020F0502020204030204" pitchFamily="34" charset="0"/>
                <a:cs typeface="Times New Roman" panose="02020603050405020304" pitchFamily="18" charset="0"/>
              </a:rPr>
              <a:t>Prof. Dr. </a:t>
            </a:r>
            <a:r>
              <a:rPr lang="de-DE" altLang="de-DE" sz="1200" i="1">
                <a:ea typeface="Calibri" panose="020F0502020204030204" pitchFamily="34" charset="0"/>
                <a:cs typeface="Times New Roman" panose="02020603050405020304" pitchFamily="18" charset="0"/>
              </a:rPr>
              <a:t>Stefan Korte</a:t>
            </a:r>
            <a:r>
              <a:rPr lang="de-DE" altLang="de-DE" sz="1200">
                <a:ea typeface="Calibri" panose="020F0502020204030204" pitchFamily="34" charset="0"/>
                <a:cs typeface="Times New Roman" panose="02020603050405020304" pitchFamily="18" charset="0"/>
              </a:rPr>
              <a:t>, Dipl.-Kfm.</a:t>
            </a:r>
          </a:p>
          <a:p>
            <a:pPr>
              <a:spcBef>
                <a:spcPct val="0"/>
              </a:spcBef>
              <a:buFontTx/>
              <a:buNone/>
            </a:pPr>
            <a:r>
              <a:rPr lang="de-DE" altLang="de-DE" sz="1200">
                <a:ea typeface="Calibri" panose="020F0502020204030204" pitchFamily="34" charset="0"/>
                <a:cs typeface="Times New Roman" panose="02020603050405020304" pitchFamily="18" charset="0"/>
              </a:rPr>
              <a:t>Wintersemester 2019/2020</a:t>
            </a:r>
          </a:p>
        </p:txBody>
      </p:sp>
      <p:sp>
        <p:nvSpPr>
          <p:cNvPr id="27654" name="Foliennummernplatzhalt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FDBFADBA-977C-4A65-8BA5-DEBF623FB8AB}" type="slidenum">
              <a:rPr lang="de-DE" altLang="de-DE" sz="1400" smtClean="0"/>
              <a:pPr>
                <a:spcBef>
                  <a:spcPct val="0"/>
                </a:spcBef>
                <a:buFontTx/>
                <a:buNone/>
              </a:pPr>
              <a:t>9</a:t>
            </a:fld>
            <a:endParaRPr lang="de-DE" altLang="de-DE" sz="1400" smtClean="0"/>
          </a:p>
        </p:txBody>
      </p:sp>
      <p:pic>
        <p:nvPicPr>
          <p:cNvPr id="3" name="Carolin Kebekus erklärt CETA! - Heute Show 16.09.16.mp4">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857250" y="1412875"/>
            <a:ext cx="7369175" cy="423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8.9|6|2.7|24.7|62.9|2.5|5.5|11|16.8|15|14|20.7|7.7|15|4.6|21.6|17.7|122.4"/>
</p:tagLst>
</file>

<file path=ppt/tags/tag2.xml><?xml version="1.0" encoding="utf-8"?>
<p:tagLst xmlns:a="http://schemas.openxmlformats.org/drawingml/2006/main" xmlns:r="http://schemas.openxmlformats.org/officeDocument/2006/relationships" xmlns:p="http://schemas.openxmlformats.org/presentationml/2006/main">
  <p:tag name="TIMING" val="|22.6|3|21.8|38.7|45.3|30.7|102.9|0.8|68.8|2.3|47.6"/>
</p:tagLst>
</file>

<file path=ppt/tags/tag3.xml><?xml version="1.0" encoding="utf-8"?>
<p:tagLst xmlns:a="http://schemas.openxmlformats.org/drawingml/2006/main" xmlns:r="http://schemas.openxmlformats.org/officeDocument/2006/relationships" xmlns:p="http://schemas.openxmlformats.org/presentationml/2006/main">
  <p:tag name="TIMING" val="|34.5|0.7|4.1|19.6|18.8|10.3|18.9|31.5|31.5|16.8|13.4|46.3|41|5.8|5.8"/>
</p:tagLst>
</file>

<file path=ppt/tags/tag4.xml><?xml version="1.0" encoding="utf-8"?>
<p:tagLst xmlns:a="http://schemas.openxmlformats.org/drawingml/2006/main" xmlns:r="http://schemas.openxmlformats.org/officeDocument/2006/relationships" xmlns:p="http://schemas.openxmlformats.org/presentationml/2006/main">
  <p:tag name="TIMING" val="|46.9|5.8|2.8|109"/>
</p:tagLst>
</file>

<file path=ppt/tags/tag5.xml><?xml version="1.0" encoding="utf-8"?>
<p:tagLst xmlns:a="http://schemas.openxmlformats.org/drawingml/2006/main" xmlns:r="http://schemas.openxmlformats.org/officeDocument/2006/relationships" xmlns:p="http://schemas.openxmlformats.org/presentationml/2006/main">
  <p:tag name="TIMING" val="|36.3|9.9|1.3|1.6|22.8|29.7|0.6|2.3|16.1|21.9|25.4|2|2.6|3.5|11.2"/>
</p:tagLst>
</file>

<file path=ppt/theme/theme1.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Arial"/>
      </a:majorFont>
      <a:minorFont>
        <a:latin typeface="Arial"/>
        <a:ea typeface=""/>
        <a:cs typeface="Arial"/>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1400" b="0" i="0" u="none" strike="noStrike" cap="none" normalizeH="0" baseline="0" smtClean="0">
            <a:ln>
              <a:noFill/>
            </a:ln>
            <a:solidFill>
              <a:schemeClr val="tx1"/>
            </a:solidFill>
            <a:effectLst/>
            <a:latin typeface="Times New Roman" pitchFamily="18" charset="0"/>
            <a:cs typeface="Arial" charset="0"/>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1400" b="0" i="0" u="none" strike="noStrike" cap="none" normalizeH="0" baseline="0" smtClean="0">
            <a:ln>
              <a:noFill/>
            </a:ln>
            <a:solidFill>
              <a:schemeClr val="tx1"/>
            </a:solidFill>
            <a:effectLst/>
            <a:latin typeface="Times New Roman" pitchFamily="18" charset="0"/>
            <a:cs typeface="Arial" charset="0"/>
          </a:defRPr>
        </a:defPPr>
      </a:lstStyle>
    </a:lnDef>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1010</Words>
  <Application>Microsoft Office PowerPoint</Application>
  <PresentationFormat>Bildschirmpräsentation (4:3)</PresentationFormat>
  <Paragraphs>184</Paragraphs>
  <Slides>11</Slides>
  <Notes>3</Notes>
  <HiddenSlides>0</HiddenSlides>
  <MMClips>8</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11</vt:i4>
      </vt:variant>
    </vt:vector>
  </HeadingPairs>
  <TitlesOfParts>
    <vt:vector size="15" baseType="lpstr">
      <vt:lpstr>Arial</vt:lpstr>
      <vt:lpstr>Calibri</vt:lpstr>
      <vt:lpstr>Times New Roman</vt:lpstr>
      <vt:lpstr>Standarddesign</vt:lpstr>
      <vt:lpstr>Außenwirtschaftsrecht der EU</vt:lpstr>
      <vt:lpstr>Grundzüge des Internationalen Wirtschaftsrechts II</vt:lpstr>
      <vt:lpstr>Vorlesungsinhalt</vt:lpstr>
      <vt:lpstr>PowerPoint-Präsentation</vt:lpstr>
      <vt:lpstr>Institutionelles WTO-Recht</vt:lpstr>
      <vt:lpstr>PowerPoint-Präsentation</vt:lpstr>
      <vt:lpstr>Internationales Dienstleistungsrecht</vt:lpstr>
      <vt:lpstr>DSU-Verfahren</vt:lpstr>
      <vt:lpstr>PowerPoint-Präsentation</vt:lpstr>
      <vt:lpstr>PowerPoint-Präsentation</vt:lpstr>
      <vt:lpstr>Wiederholung</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Zum Dozenten</dc:title>
  <dc:creator>Maya Maresa Korte</dc:creator>
  <cp:lastModifiedBy>Korte</cp:lastModifiedBy>
  <cp:revision>334</cp:revision>
  <cp:lastPrinted>2016-10-25T11:06:04Z</cp:lastPrinted>
  <dcterms:created xsi:type="dcterms:W3CDTF">2012-10-05T09:42:46Z</dcterms:created>
  <dcterms:modified xsi:type="dcterms:W3CDTF">2021-01-22T10:15:42Z</dcterms:modified>
</cp:coreProperties>
</file>